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98" r:id="rId3"/>
    <p:sldId id="267" r:id="rId4"/>
    <p:sldId id="291" r:id="rId5"/>
    <p:sldId id="292" r:id="rId6"/>
    <p:sldId id="346" r:id="rId7"/>
    <p:sldId id="327" r:id="rId8"/>
    <p:sldId id="351" r:id="rId9"/>
    <p:sldId id="347" r:id="rId10"/>
    <p:sldId id="348" r:id="rId11"/>
    <p:sldId id="341" r:id="rId12"/>
    <p:sldId id="333" r:id="rId13"/>
    <p:sldId id="286" r:id="rId14"/>
    <p:sldId id="261" r:id="rId15"/>
    <p:sldId id="321" r:id="rId16"/>
    <p:sldId id="301" r:id="rId17"/>
    <p:sldId id="34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44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807"/>
  </p:normalViewPr>
  <p:slideViewPr>
    <p:cSldViewPr snapToGrid="0">
      <p:cViewPr varScale="1">
        <p:scale>
          <a:sx n="115" d="100"/>
          <a:sy n="115" d="100"/>
        </p:scale>
        <p:origin x="39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95C3CD-5E33-4B38-99A1-399FAF7BBFCB}"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8D1D149C-6519-4D29-A852-951732873D95}">
      <dgm:prSet custT="1"/>
      <dgm:spPr/>
      <dgm:t>
        <a:bodyPr/>
        <a:lstStyle/>
        <a:p>
          <a:pPr algn="ctr"/>
          <a:r>
            <a:rPr lang="en-US" sz="1600" b="1" dirty="0"/>
            <a:t>Homeless</a:t>
          </a:r>
          <a:endParaRPr lang="en-US" sz="1600" dirty="0"/>
        </a:p>
      </dgm:t>
    </dgm:pt>
    <dgm:pt modelId="{F8240B70-AC33-45CA-914C-B8233BC4CF50}" type="parTrans" cxnId="{53671D63-87F7-4719-B4A9-A974297C2A88}">
      <dgm:prSet/>
      <dgm:spPr/>
      <dgm:t>
        <a:bodyPr/>
        <a:lstStyle/>
        <a:p>
          <a:endParaRPr lang="en-US"/>
        </a:p>
      </dgm:t>
    </dgm:pt>
    <dgm:pt modelId="{FB5A2970-EDB9-4B89-83B7-32134AB6ED5E}" type="sibTrans" cxnId="{53671D63-87F7-4719-B4A9-A974297C2A88}">
      <dgm:prSet/>
      <dgm:spPr/>
      <dgm:t>
        <a:bodyPr/>
        <a:lstStyle/>
        <a:p>
          <a:endParaRPr lang="en-US"/>
        </a:p>
      </dgm:t>
    </dgm:pt>
    <dgm:pt modelId="{238D542F-6FA7-4520-827B-752EAB530F7C}">
      <dgm:prSet custT="1"/>
      <dgm:spPr/>
      <dgm:t>
        <a:bodyPr/>
        <a:lstStyle/>
        <a:p>
          <a:pPr algn="ctr"/>
          <a:r>
            <a:rPr lang="en-US" sz="1600" b="1" dirty="0"/>
            <a:t>At Risk of Homelessness</a:t>
          </a:r>
          <a:endParaRPr lang="en-US" sz="1600" dirty="0"/>
        </a:p>
      </dgm:t>
    </dgm:pt>
    <dgm:pt modelId="{D8210FF2-F170-4B96-B660-945389C972F7}" type="parTrans" cxnId="{4F1B6F6B-FCCD-47CF-A2DC-65C59937EA32}">
      <dgm:prSet/>
      <dgm:spPr/>
      <dgm:t>
        <a:bodyPr/>
        <a:lstStyle/>
        <a:p>
          <a:endParaRPr lang="en-US"/>
        </a:p>
      </dgm:t>
    </dgm:pt>
    <dgm:pt modelId="{CB4B2D07-D78E-423B-A3B8-A67622CEE5D4}" type="sibTrans" cxnId="{4F1B6F6B-FCCD-47CF-A2DC-65C59937EA32}">
      <dgm:prSet/>
      <dgm:spPr/>
      <dgm:t>
        <a:bodyPr/>
        <a:lstStyle/>
        <a:p>
          <a:endParaRPr lang="en-US"/>
        </a:p>
      </dgm:t>
    </dgm:pt>
    <dgm:pt modelId="{7027C062-2D3D-4C7B-92DF-A5D60FF5622A}">
      <dgm:prSet custT="1"/>
      <dgm:spPr/>
      <dgm:t>
        <a:bodyPr/>
        <a:lstStyle/>
        <a:p>
          <a:pPr algn="ctr"/>
          <a:r>
            <a:rPr lang="en-US" sz="1600" b="1" dirty="0"/>
            <a:t>Fleeing, or Attempting to Flee, Domestic Violence, Dating Violence, Sexual Assault, Stalking, or Human Trafficking</a:t>
          </a:r>
          <a:endParaRPr lang="en-US" sz="1600" dirty="0"/>
        </a:p>
      </dgm:t>
    </dgm:pt>
    <dgm:pt modelId="{86002509-1EAA-44F1-B207-D0E26D07601C}" type="parTrans" cxnId="{3006118B-5200-4605-8833-DB62F924EEF7}">
      <dgm:prSet/>
      <dgm:spPr/>
      <dgm:t>
        <a:bodyPr/>
        <a:lstStyle/>
        <a:p>
          <a:endParaRPr lang="en-US"/>
        </a:p>
      </dgm:t>
    </dgm:pt>
    <dgm:pt modelId="{7BB5C9BC-DB78-4E90-826F-790E3F0597C8}" type="sibTrans" cxnId="{3006118B-5200-4605-8833-DB62F924EEF7}">
      <dgm:prSet/>
      <dgm:spPr/>
      <dgm:t>
        <a:bodyPr/>
        <a:lstStyle/>
        <a:p>
          <a:endParaRPr lang="en-US"/>
        </a:p>
      </dgm:t>
    </dgm:pt>
    <dgm:pt modelId="{DF52F526-48C3-4BBB-AA07-F3573D0AFA86}">
      <dgm:prSet custT="1"/>
      <dgm:spPr/>
      <dgm:t>
        <a:bodyPr/>
        <a:lstStyle/>
        <a:p>
          <a:pPr algn="ctr"/>
          <a:endParaRPr lang="en-US" sz="1600" b="1" dirty="0"/>
        </a:p>
        <a:p>
          <a:pPr algn="ctr"/>
          <a:r>
            <a:rPr lang="en-US" sz="1600" b="1" dirty="0"/>
            <a:t>Other Populations</a:t>
          </a:r>
        </a:p>
        <a:p>
          <a:pPr algn="ctr"/>
          <a:r>
            <a:rPr lang="en-US" sz="1600" b="1" dirty="0"/>
            <a:t>#1) </a:t>
          </a:r>
          <a:r>
            <a:rPr lang="en-US" sz="1600" dirty="0"/>
            <a:t>Other Families Requiring Services or Housing Assistance to Prevent Homelessness</a:t>
          </a:r>
        </a:p>
        <a:p>
          <a:pPr algn="ctr"/>
          <a:r>
            <a:rPr lang="en-US" sz="1600" dirty="0"/>
            <a:t>#2) </a:t>
          </a:r>
          <a:r>
            <a:rPr lang="en-US" sz="1600" b="1" dirty="0"/>
            <a:t>At Greatest Risk of Housing Instability</a:t>
          </a:r>
          <a:endParaRPr lang="en-US" sz="1600" dirty="0"/>
        </a:p>
        <a:p>
          <a:pPr algn="l"/>
          <a:endParaRPr lang="en-US" sz="1400" dirty="0"/>
        </a:p>
      </dgm:t>
    </dgm:pt>
    <dgm:pt modelId="{E99409FB-5F2D-4D7E-99EA-0F47EB5ADCF1}" type="parTrans" cxnId="{7697ADBC-79E3-42AC-8237-99F06EA519FB}">
      <dgm:prSet/>
      <dgm:spPr/>
      <dgm:t>
        <a:bodyPr/>
        <a:lstStyle/>
        <a:p>
          <a:endParaRPr lang="en-US"/>
        </a:p>
      </dgm:t>
    </dgm:pt>
    <dgm:pt modelId="{5D96BD80-1BC0-4514-BC56-D07AFBB81B17}" type="sibTrans" cxnId="{7697ADBC-79E3-42AC-8237-99F06EA519FB}">
      <dgm:prSet/>
      <dgm:spPr/>
      <dgm:t>
        <a:bodyPr/>
        <a:lstStyle/>
        <a:p>
          <a:endParaRPr lang="en-US"/>
        </a:p>
      </dgm:t>
    </dgm:pt>
    <dgm:pt modelId="{B772F4EE-FD47-462C-8988-86BBE8EA87E5}">
      <dgm:prSet custT="1"/>
      <dgm:spPr/>
      <dgm:t>
        <a:bodyPr/>
        <a:lstStyle/>
        <a:p>
          <a:pPr algn="ctr"/>
          <a:r>
            <a:rPr lang="en-US" sz="1600" dirty="0"/>
            <a:t>Veterans and Families that Include a Veteran Family Member (that meet one of the preceding eligible populations)</a:t>
          </a:r>
        </a:p>
      </dgm:t>
    </dgm:pt>
    <dgm:pt modelId="{805B7C64-C520-4226-B66A-64C8B262C42C}" type="parTrans" cxnId="{8E83928E-245A-401D-86C8-67DBCFACA5A7}">
      <dgm:prSet/>
      <dgm:spPr/>
      <dgm:t>
        <a:bodyPr/>
        <a:lstStyle/>
        <a:p>
          <a:endParaRPr lang="en-US"/>
        </a:p>
      </dgm:t>
    </dgm:pt>
    <dgm:pt modelId="{3D10BF7B-2D73-4D35-88F8-83D53700AD31}" type="sibTrans" cxnId="{8E83928E-245A-401D-86C8-67DBCFACA5A7}">
      <dgm:prSet/>
      <dgm:spPr/>
      <dgm:t>
        <a:bodyPr/>
        <a:lstStyle/>
        <a:p>
          <a:endParaRPr lang="en-US"/>
        </a:p>
      </dgm:t>
    </dgm:pt>
    <dgm:pt modelId="{3B72DA13-E648-4E40-B59A-CD25444EA8C9}" type="pres">
      <dgm:prSet presAssocID="{4B95C3CD-5E33-4B38-99A1-399FAF7BBFCB}" presName="linear" presStyleCnt="0">
        <dgm:presLayoutVars>
          <dgm:animLvl val="lvl"/>
          <dgm:resizeHandles val="exact"/>
        </dgm:presLayoutVars>
      </dgm:prSet>
      <dgm:spPr/>
      <dgm:t>
        <a:bodyPr/>
        <a:lstStyle/>
        <a:p>
          <a:endParaRPr lang="en-US"/>
        </a:p>
      </dgm:t>
    </dgm:pt>
    <dgm:pt modelId="{22D74795-C493-CC42-903D-565CB542AAA3}" type="pres">
      <dgm:prSet presAssocID="{8D1D149C-6519-4D29-A852-951732873D95}" presName="parentText" presStyleLbl="node1" presStyleIdx="0" presStyleCnt="5">
        <dgm:presLayoutVars>
          <dgm:chMax val="0"/>
          <dgm:bulletEnabled val="1"/>
        </dgm:presLayoutVars>
      </dgm:prSet>
      <dgm:spPr/>
      <dgm:t>
        <a:bodyPr/>
        <a:lstStyle/>
        <a:p>
          <a:endParaRPr lang="en-US"/>
        </a:p>
      </dgm:t>
    </dgm:pt>
    <dgm:pt modelId="{4FE9165A-31F4-DC44-8D23-EB2C1DDE13D6}" type="pres">
      <dgm:prSet presAssocID="{FB5A2970-EDB9-4B89-83B7-32134AB6ED5E}" presName="spacer" presStyleCnt="0"/>
      <dgm:spPr/>
    </dgm:pt>
    <dgm:pt modelId="{71D7217C-136C-8A43-B8EC-B1E51384B338}" type="pres">
      <dgm:prSet presAssocID="{238D542F-6FA7-4520-827B-752EAB530F7C}" presName="parentText" presStyleLbl="node1" presStyleIdx="1" presStyleCnt="5">
        <dgm:presLayoutVars>
          <dgm:chMax val="0"/>
          <dgm:bulletEnabled val="1"/>
        </dgm:presLayoutVars>
      </dgm:prSet>
      <dgm:spPr/>
      <dgm:t>
        <a:bodyPr/>
        <a:lstStyle/>
        <a:p>
          <a:endParaRPr lang="en-US"/>
        </a:p>
      </dgm:t>
    </dgm:pt>
    <dgm:pt modelId="{30F40A5B-E3C3-D44F-BD80-5E3F23B616FC}" type="pres">
      <dgm:prSet presAssocID="{CB4B2D07-D78E-423B-A3B8-A67622CEE5D4}" presName="spacer" presStyleCnt="0"/>
      <dgm:spPr/>
    </dgm:pt>
    <dgm:pt modelId="{14026B4C-9C2F-AE4E-A260-89D2AB91AB77}" type="pres">
      <dgm:prSet presAssocID="{7027C062-2D3D-4C7B-92DF-A5D60FF5622A}" presName="parentText" presStyleLbl="node1" presStyleIdx="2" presStyleCnt="5">
        <dgm:presLayoutVars>
          <dgm:chMax val="0"/>
          <dgm:bulletEnabled val="1"/>
        </dgm:presLayoutVars>
      </dgm:prSet>
      <dgm:spPr/>
      <dgm:t>
        <a:bodyPr/>
        <a:lstStyle/>
        <a:p>
          <a:endParaRPr lang="en-US"/>
        </a:p>
      </dgm:t>
    </dgm:pt>
    <dgm:pt modelId="{E436CE20-6AD3-A643-8CCF-42068443F067}" type="pres">
      <dgm:prSet presAssocID="{7BB5C9BC-DB78-4E90-826F-790E3F0597C8}" presName="spacer" presStyleCnt="0"/>
      <dgm:spPr/>
    </dgm:pt>
    <dgm:pt modelId="{7810A710-9E64-5E42-9473-B4472CFAEAC5}" type="pres">
      <dgm:prSet presAssocID="{DF52F526-48C3-4BBB-AA07-F3573D0AFA86}" presName="parentText" presStyleLbl="node1" presStyleIdx="3" presStyleCnt="5">
        <dgm:presLayoutVars>
          <dgm:chMax val="0"/>
          <dgm:bulletEnabled val="1"/>
        </dgm:presLayoutVars>
      </dgm:prSet>
      <dgm:spPr/>
      <dgm:t>
        <a:bodyPr/>
        <a:lstStyle/>
        <a:p>
          <a:endParaRPr lang="en-US"/>
        </a:p>
      </dgm:t>
    </dgm:pt>
    <dgm:pt modelId="{4B46F022-D30B-AC44-8EFA-56109ADECBAB}" type="pres">
      <dgm:prSet presAssocID="{5D96BD80-1BC0-4514-BC56-D07AFBB81B17}" presName="spacer" presStyleCnt="0"/>
      <dgm:spPr/>
    </dgm:pt>
    <dgm:pt modelId="{B9324B1D-E780-6B40-9DB3-9E0A0630DA0F}" type="pres">
      <dgm:prSet presAssocID="{B772F4EE-FD47-462C-8988-86BBE8EA87E5}" presName="parentText" presStyleLbl="node1" presStyleIdx="4" presStyleCnt="5">
        <dgm:presLayoutVars>
          <dgm:chMax val="0"/>
          <dgm:bulletEnabled val="1"/>
        </dgm:presLayoutVars>
      </dgm:prSet>
      <dgm:spPr/>
      <dgm:t>
        <a:bodyPr/>
        <a:lstStyle/>
        <a:p>
          <a:endParaRPr lang="en-US"/>
        </a:p>
      </dgm:t>
    </dgm:pt>
  </dgm:ptLst>
  <dgm:cxnLst>
    <dgm:cxn modelId="{3006118B-5200-4605-8833-DB62F924EEF7}" srcId="{4B95C3CD-5E33-4B38-99A1-399FAF7BBFCB}" destId="{7027C062-2D3D-4C7B-92DF-A5D60FF5622A}" srcOrd="2" destOrd="0" parTransId="{86002509-1EAA-44F1-B207-D0E26D07601C}" sibTransId="{7BB5C9BC-DB78-4E90-826F-790E3F0597C8}"/>
    <dgm:cxn modelId="{B55CABDE-6CE2-384B-A9AF-16DF5FB6CC89}" type="presOf" srcId="{DF52F526-48C3-4BBB-AA07-F3573D0AFA86}" destId="{7810A710-9E64-5E42-9473-B4472CFAEAC5}" srcOrd="0" destOrd="0" presId="urn:microsoft.com/office/officeart/2005/8/layout/vList2"/>
    <dgm:cxn modelId="{53671D63-87F7-4719-B4A9-A974297C2A88}" srcId="{4B95C3CD-5E33-4B38-99A1-399FAF7BBFCB}" destId="{8D1D149C-6519-4D29-A852-951732873D95}" srcOrd="0" destOrd="0" parTransId="{F8240B70-AC33-45CA-914C-B8233BC4CF50}" sibTransId="{FB5A2970-EDB9-4B89-83B7-32134AB6ED5E}"/>
    <dgm:cxn modelId="{4F1B6F6B-FCCD-47CF-A2DC-65C59937EA32}" srcId="{4B95C3CD-5E33-4B38-99A1-399FAF7BBFCB}" destId="{238D542F-6FA7-4520-827B-752EAB530F7C}" srcOrd="1" destOrd="0" parTransId="{D8210FF2-F170-4B96-B660-945389C972F7}" sibTransId="{CB4B2D07-D78E-423B-A3B8-A67622CEE5D4}"/>
    <dgm:cxn modelId="{8E83928E-245A-401D-86C8-67DBCFACA5A7}" srcId="{4B95C3CD-5E33-4B38-99A1-399FAF7BBFCB}" destId="{B772F4EE-FD47-462C-8988-86BBE8EA87E5}" srcOrd="4" destOrd="0" parTransId="{805B7C64-C520-4226-B66A-64C8B262C42C}" sibTransId="{3D10BF7B-2D73-4D35-88F8-83D53700AD31}"/>
    <dgm:cxn modelId="{568A7D10-1ABE-6A40-926A-7072F8011182}" type="presOf" srcId="{238D542F-6FA7-4520-827B-752EAB530F7C}" destId="{71D7217C-136C-8A43-B8EC-B1E51384B338}" srcOrd="0" destOrd="0" presId="urn:microsoft.com/office/officeart/2005/8/layout/vList2"/>
    <dgm:cxn modelId="{7697ADBC-79E3-42AC-8237-99F06EA519FB}" srcId="{4B95C3CD-5E33-4B38-99A1-399FAF7BBFCB}" destId="{DF52F526-48C3-4BBB-AA07-F3573D0AFA86}" srcOrd="3" destOrd="0" parTransId="{E99409FB-5F2D-4D7E-99EA-0F47EB5ADCF1}" sibTransId="{5D96BD80-1BC0-4514-BC56-D07AFBB81B17}"/>
    <dgm:cxn modelId="{19985761-D058-D947-ACEC-1A2F4908D5B7}" type="presOf" srcId="{7027C062-2D3D-4C7B-92DF-A5D60FF5622A}" destId="{14026B4C-9C2F-AE4E-A260-89D2AB91AB77}" srcOrd="0" destOrd="0" presId="urn:microsoft.com/office/officeart/2005/8/layout/vList2"/>
    <dgm:cxn modelId="{BBD516CA-6162-0847-A7F4-F36408F00E4D}" type="presOf" srcId="{4B95C3CD-5E33-4B38-99A1-399FAF7BBFCB}" destId="{3B72DA13-E648-4E40-B59A-CD25444EA8C9}" srcOrd="0" destOrd="0" presId="urn:microsoft.com/office/officeart/2005/8/layout/vList2"/>
    <dgm:cxn modelId="{078A21A1-8F3D-F548-B5CB-3727CD776C4D}" type="presOf" srcId="{B772F4EE-FD47-462C-8988-86BBE8EA87E5}" destId="{B9324B1D-E780-6B40-9DB3-9E0A0630DA0F}" srcOrd="0" destOrd="0" presId="urn:microsoft.com/office/officeart/2005/8/layout/vList2"/>
    <dgm:cxn modelId="{6C553614-7114-4A4A-ABD0-E35E38AF0AB8}" type="presOf" srcId="{8D1D149C-6519-4D29-A852-951732873D95}" destId="{22D74795-C493-CC42-903D-565CB542AAA3}" srcOrd="0" destOrd="0" presId="urn:microsoft.com/office/officeart/2005/8/layout/vList2"/>
    <dgm:cxn modelId="{4912BB62-6EF9-DA4C-9B94-7A7D30FECF9B}" type="presParOf" srcId="{3B72DA13-E648-4E40-B59A-CD25444EA8C9}" destId="{22D74795-C493-CC42-903D-565CB542AAA3}" srcOrd="0" destOrd="0" presId="urn:microsoft.com/office/officeart/2005/8/layout/vList2"/>
    <dgm:cxn modelId="{CAF28925-1C93-D942-997D-30F41F1AC79E}" type="presParOf" srcId="{3B72DA13-E648-4E40-B59A-CD25444EA8C9}" destId="{4FE9165A-31F4-DC44-8D23-EB2C1DDE13D6}" srcOrd="1" destOrd="0" presId="urn:microsoft.com/office/officeart/2005/8/layout/vList2"/>
    <dgm:cxn modelId="{57780343-AD27-424D-9BF0-481501BDDE41}" type="presParOf" srcId="{3B72DA13-E648-4E40-B59A-CD25444EA8C9}" destId="{71D7217C-136C-8A43-B8EC-B1E51384B338}" srcOrd="2" destOrd="0" presId="urn:microsoft.com/office/officeart/2005/8/layout/vList2"/>
    <dgm:cxn modelId="{1EA5F11A-186E-A64B-8C13-09841FC983F3}" type="presParOf" srcId="{3B72DA13-E648-4E40-B59A-CD25444EA8C9}" destId="{30F40A5B-E3C3-D44F-BD80-5E3F23B616FC}" srcOrd="3" destOrd="0" presId="urn:microsoft.com/office/officeart/2005/8/layout/vList2"/>
    <dgm:cxn modelId="{E3358CA4-A7F7-5844-BBF8-0B1570C2565B}" type="presParOf" srcId="{3B72DA13-E648-4E40-B59A-CD25444EA8C9}" destId="{14026B4C-9C2F-AE4E-A260-89D2AB91AB77}" srcOrd="4" destOrd="0" presId="urn:microsoft.com/office/officeart/2005/8/layout/vList2"/>
    <dgm:cxn modelId="{BA158D53-246B-5D43-BDF0-37012687F972}" type="presParOf" srcId="{3B72DA13-E648-4E40-B59A-CD25444EA8C9}" destId="{E436CE20-6AD3-A643-8CCF-42068443F067}" srcOrd="5" destOrd="0" presId="urn:microsoft.com/office/officeart/2005/8/layout/vList2"/>
    <dgm:cxn modelId="{9C293CBE-5DFD-B149-88F6-9DA10576EE2C}" type="presParOf" srcId="{3B72DA13-E648-4E40-B59A-CD25444EA8C9}" destId="{7810A710-9E64-5E42-9473-B4472CFAEAC5}" srcOrd="6" destOrd="0" presId="urn:microsoft.com/office/officeart/2005/8/layout/vList2"/>
    <dgm:cxn modelId="{915B3513-22A3-414C-8064-8786137B7C0C}" type="presParOf" srcId="{3B72DA13-E648-4E40-B59A-CD25444EA8C9}" destId="{4B46F022-D30B-AC44-8EFA-56109ADECBAB}" srcOrd="7" destOrd="0" presId="urn:microsoft.com/office/officeart/2005/8/layout/vList2"/>
    <dgm:cxn modelId="{65922921-131C-E14F-8F05-86DF41AE8885}" type="presParOf" srcId="{3B72DA13-E648-4E40-B59A-CD25444EA8C9}" destId="{B9324B1D-E780-6B40-9DB3-9E0A0630DA0F}"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B02B0D-5663-4BA2-B96B-D0395BC63F47}" type="doc">
      <dgm:prSet loTypeId="urn:microsoft.com/office/officeart/2005/8/layout/default" loCatId="list" qsTypeId="urn:microsoft.com/office/officeart/2005/8/quickstyle/simple4" qsCatId="simple" csTypeId="urn:microsoft.com/office/officeart/2005/8/colors/colorful2" csCatId="colorful" phldr="1"/>
      <dgm:spPr/>
      <dgm:t>
        <a:bodyPr/>
        <a:lstStyle/>
        <a:p>
          <a:endParaRPr lang="en-US"/>
        </a:p>
      </dgm:t>
    </dgm:pt>
    <dgm:pt modelId="{4C9455A3-2F7E-4698-B5D4-DD18D80806BE}">
      <dgm:prSet/>
      <dgm:spPr/>
      <dgm:t>
        <a:bodyPr/>
        <a:lstStyle/>
        <a:p>
          <a:r>
            <a:rPr lang="en-US"/>
            <a:t>1. Acquisition and Development of Non-Congregate Shelter Units</a:t>
          </a:r>
        </a:p>
      </dgm:t>
    </dgm:pt>
    <dgm:pt modelId="{86AA880C-BCA2-4B66-953B-BAEE60C36CF5}" type="parTrans" cxnId="{44290DCB-93CC-4593-83FD-F94D461C550D}">
      <dgm:prSet/>
      <dgm:spPr/>
      <dgm:t>
        <a:bodyPr/>
        <a:lstStyle/>
        <a:p>
          <a:endParaRPr lang="en-US"/>
        </a:p>
      </dgm:t>
    </dgm:pt>
    <dgm:pt modelId="{068DE272-F6FA-4E7B-8C24-52A47AF10227}" type="sibTrans" cxnId="{44290DCB-93CC-4593-83FD-F94D461C550D}">
      <dgm:prSet/>
      <dgm:spPr/>
      <dgm:t>
        <a:bodyPr/>
        <a:lstStyle/>
        <a:p>
          <a:endParaRPr lang="en-US"/>
        </a:p>
      </dgm:t>
    </dgm:pt>
    <dgm:pt modelId="{40479A6A-2D4E-4AD1-8282-708AD37D332C}">
      <dgm:prSet/>
      <dgm:spPr/>
      <dgm:t>
        <a:bodyPr/>
        <a:lstStyle/>
        <a:p>
          <a:r>
            <a:rPr lang="en-US"/>
            <a:t>2. Provision of Supportive Services</a:t>
          </a:r>
        </a:p>
      </dgm:t>
    </dgm:pt>
    <dgm:pt modelId="{992E6B99-7A4D-47C3-983B-196443E8EF15}" type="parTrans" cxnId="{C3CD94C9-CE67-417E-93EC-5CD3D3208974}">
      <dgm:prSet/>
      <dgm:spPr/>
      <dgm:t>
        <a:bodyPr/>
        <a:lstStyle/>
        <a:p>
          <a:endParaRPr lang="en-US"/>
        </a:p>
      </dgm:t>
    </dgm:pt>
    <dgm:pt modelId="{23BB8495-D6CF-4EBB-927E-B110F6848D4E}" type="sibTrans" cxnId="{C3CD94C9-CE67-417E-93EC-5CD3D3208974}">
      <dgm:prSet/>
      <dgm:spPr/>
      <dgm:t>
        <a:bodyPr/>
        <a:lstStyle/>
        <a:p>
          <a:endParaRPr lang="en-US"/>
        </a:p>
      </dgm:t>
    </dgm:pt>
    <dgm:pt modelId="{8BB138B9-1A9B-4E90-B328-F009B98CB68B}">
      <dgm:prSet/>
      <dgm:spPr/>
      <dgm:t>
        <a:bodyPr/>
        <a:lstStyle/>
        <a:p>
          <a:r>
            <a:rPr lang="en-US" dirty="0"/>
            <a:t>3. Development and Support of Affordable Housing</a:t>
          </a:r>
        </a:p>
      </dgm:t>
    </dgm:pt>
    <dgm:pt modelId="{36D5FADF-7A5A-4E49-9486-E53C068C18A0}" type="parTrans" cxnId="{737B32E5-F9CE-4F6B-B968-EB9FB934AF0B}">
      <dgm:prSet/>
      <dgm:spPr/>
      <dgm:t>
        <a:bodyPr/>
        <a:lstStyle/>
        <a:p>
          <a:endParaRPr lang="en-US"/>
        </a:p>
      </dgm:t>
    </dgm:pt>
    <dgm:pt modelId="{EB3C7ADF-B6EF-45D3-876D-AAA2E082F135}" type="sibTrans" cxnId="{737B32E5-F9CE-4F6B-B968-EB9FB934AF0B}">
      <dgm:prSet/>
      <dgm:spPr/>
      <dgm:t>
        <a:bodyPr/>
        <a:lstStyle/>
        <a:p>
          <a:endParaRPr lang="en-US"/>
        </a:p>
      </dgm:t>
    </dgm:pt>
    <dgm:pt modelId="{A80A1DA7-2B7E-4792-A84C-43AFC5FD0174}">
      <dgm:prSet/>
      <dgm:spPr/>
      <dgm:t>
        <a:bodyPr/>
        <a:lstStyle/>
        <a:p>
          <a:r>
            <a:rPr lang="en-US"/>
            <a:t>4. Tenant Based Rental Assistance (TBRA)</a:t>
          </a:r>
        </a:p>
      </dgm:t>
    </dgm:pt>
    <dgm:pt modelId="{E4CBEA2C-57E8-4B8B-9707-4FF1BBC49E4D}" type="parTrans" cxnId="{2A337845-80E3-4719-BDE0-B05E4CB1973E}">
      <dgm:prSet/>
      <dgm:spPr/>
      <dgm:t>
        <a:bodyPr/>
        <a:lstStyle/>
        <a:p>
          <a:endParaRPr lang="en-US"/>
        </a:p>
      </dgm:t>
    </dgm:pt>
    <dgm:pt modelId="{DB28CB9E-CF97-4DA6-84FC-AF4F58807679}" type="sibTrans" cxnId="{2A337845-80E3-4719-BDE0-B05E4CB1973E}">
      <dgm:prSet/>
      <dgm:spPr/>
      <dgm:t>
        <a:bodyPr/>
        <a:lstStyle/>
        <a:p>
          <a:endParaRPr lang="en-US"/>
        </a:p>
      </dgm:t>
    </dgm:pt>
    <dgm:pt modelId="{0710D34D-709A-DA4F-9EAA-04199AC036E2}" type="pres">
      <dgm:prSet presAssocID="{98B02B0D-5663-4BA2-B96B-D0395BC63F47}" presName="diagram" presStyleCnt="0">
        <dgm:presLayoutVars>
          <dgm:dir/>
          <dgm:resizeHandles val="exact"/>
        </dgm:presLayoutVars>
      </dgm:prSet>
      <dgm:spPr/>
      <dgm:t>
        <a:bodyPr/>
        <a:lstStyle/>
        <a:p>
          <a:endParaRPr lang="en-US"/>
        </a:p>
      </dgm:t>
    </dgm:pt>
    <dgm:pt modelId="{576245B8-B896-C349-AEC3-0B22D313A0C0}" type="pres">
      <dgm:prSet presAssocID="{4C9455A3-2F7E-4698-B5D4-DD18D80806BE}" presName="node" presStyleLbl="node1" presStyleIdx="0" presStyleCnt="4">
        <dgm:presLayoutVars>
          <dgm:bulletEnabled val="1"/>
        </dgm:presLayoutVars>
      </dgm:prSet>
      <dgm:spPr/>
      <dgm:t>
        <a:bodyPr/>
        <a:lstStyle/>
        <a:p>
          <a:endParaRPr lang="en-US"/>
        </a:p>
      </dgm:t>
    </dgm:pt>
    <dgm:pt modelId="{90D1C0AB-C805-C846-A082-C26136ED373F}" type="pres">
      <dgm:prSet presAssocID="{068DE272-F6FA-4E7B-8C24-52A47AF10227}" presName="sibTrans" presStyleCnt="0"/>
      <dgm:spPr/>
    </dgm:pt>
    <dgm:pt modelId="{466B1699-00C5-6142-8F17-568458BEE625}" type="pres">
      <dgm:prSet presAssocID="{40479A6A-2D4E-4AD1-8282-708AD37D332C}" presName="node" presStyleLbl="node1" presStyleIdx="1" presStyleCnt="4">
        <dgm:presLayoutVars>
          <dgm:bulletEnabled val="1"/>
        </dgm:presLayoutVars>
      </dgm:prSet>
      <dgm:spPr/>
      <dgm:t>
        <a:bodyPr/>
        <a:lstStyle/>
        <a:p>
          <a:endParaRPr lang="en-US"/>
        </a:p>
      </dgm:t>
    </dgm:pt>
    <dgm:pt modelId="{3A8799A5-A9C7-E747-9E2E-426F382105FB}" type="pres">
      <dgm:prSet presAssocID="{23BB8495-D6CF-4EBB-927E-B110F6848D4E}" presName="sibTrans" presStyleCnt="0"/>
      <dgm:spPr/>
    </dgm:pt>
    <dgm:pt modelId="{557C3AB4-4D63-384A-A880-2BECD8797592}" type="pres">
      <dgm:prSet presAssocID="{8BB138B9-1A9B-4E90-B328-F009B98CB68B}" presName="node" presStyleLbl="node1" presStyleIdx="2" presStyleCnt="4">
        <dgm:presLayoutVars>
          <dgm:bulletEnabled val="1"/>
        </dgm:presLayoutVars>
      </dgm:prSet>
      <dgm:spPr/>
      <dgm:t>
        <a:bodyPr/>
        <a:lstStyle/>
        <a:p>
          <a:endParaRPr lang="en-US"/>
        </a:p>
      </dgm:t>
    </dgm:pt>
    <dgm:pt modelId="{3216C5B0-F6EB-A546-B6B6-1E4F69D01203}" type="pres">
      <dgm:prSet presAssocID="{EB3C7ADF-B6EF-45D3-876D-AAA2E082F135}" presName="sibTrans" presStyleCnt="0"/>
      <dgm:spPr/>
    </dgm:pt>
    <dgm:pt modelId="{C42ECDB3-F491-B34F-919D-8549DFE894B2}" type="pres">
      <dgm:prSet presAssocID="{A80A1DA7-2B7E-4792-A84C-43AFC5FD0174}" presName="node" presStyleLbl="node1" presStyleIdx="3" presStyleCnt="4">
        <dgm:presLayoutVars>
          <dgm:bulletEnabled val="1"/>
        </dgm:presLayoutVars>
      </dgm:prSet>
      <dgm:spPr/>
      <dgm:t>
        <a:bodyPr/>
        <a:lstStyle/>
        <a:p>
          <a:endParaRPr lang="en-US"/>
        </a:p>
      </dgm:t>
    </dgm:pt>
  </dgm:ptLst>
  <dgm:cxnLst>
    <dgm:cxn modelId="{44290DCB-93CC-4593-83FD-F94D461C550D}" srcId="{98B02B0D-5663-4BA2-B96B-D0395BC63F47}" destId="{4C9455A3-2F7E-4698-B5D4-DD18D80806BE}" srcOrd="0" destOrd="0" parTransId="{86AA880C-BCA2-4B66-953B-BAEE60C36CF5}" sibTransId="{068DE272-F6FA-4E7B-8C24-52A47AF10227}"/>
    <dgm:cxn modelId="{2E2840D1-086A-4F4D-A891-6C98863B59B1}" type="presOf" srcId="{40479A6A-2D4E-4AD1-8282-708AD37D332C}" destId="{466B1699-00C5-6142-8F17-568458BEE625}" srcOrd="0" destOrd="0" presId="urn:microsoft.com/office/officeart/2005/8/layout/default"/>
    <dgm:cxn modelId="{58F84074-92FA-4841-A569-C1E5ED8D03BF}" type="presOf" srcId="{8BB138B9-1A9B-4E90-B328-F009B98CB68B}" destId="{557C3AB4-4D63-384A-A880-2BECD8797592}" srcOrd="0" destOrd="0" presId="urn:microsoft.com/office/officeart/2005/8/layout/default"/>
    <dgm:cxn modelId="{C6FC48CE-C3CE-754F-A320-420A5882F76B}" type="presOf" srcId="{98B02B0D-5663-4BA2-B96B-D0395BC63F47}" destId="{0710D34D-709A-DA4F-9EAA-04199AC036E2}" srcOrd="0" destOrd="0" presId="urn:microsoft.com/office/officeart/2005/8/layout/default"/>
    <dgm:cxn modelId="{2A337845-80E3-4719-BDE0-B05E4CB1973E}" srcId="{98B02B0D-5663-4BA2-B96B-D0395BC63F47}" destId="{A80A1DA7-2B7E-4792-A84C-43AFC5FD0174}" srcOrd="3" destOrd="0" parTransId="{E4CBEA2C-57E8-4B8B-9707-4FF1BBC49E4D}" sibTransId="{DB28CB9E-CF97-4DA6-84FC-AF4F58807679}"/>
    <dgm:cxn modelId="{737B32E5-F9CE-4F6B-B968-EB9FB934AF0B}" srcId="{98B02B0D-5663-4BA2-B96B-D0395BC63F47}" destId="{8BB138B9-1A9B-4E90-B328-F009B98CB68B}" srcOrd="2" destOrd="0" parTransId="{36D5FADF-7A5A-4E49-9486-E53C068C18A0}" sibTransId="{EB3C7ADF-B6EF-45D3-876D-AAA2E082F135}"/>
    <dgm:cxn modelId="{C3CD94C9-CE67-417E-93EC-5CD3D3208974}" srcId="{98B02B0D-5663-4BA2-B96B-D0395BC63F47}" destId="{40479A6A-2D4E-4AD1-8282-708AD37D332C}" srcOrd="1" destOrd="0" parTransId="{992E6B99-7A4D-47C3-983B-196443E8EF15}" sibTransId="{23BB8495-D6CF-4EBB-927E-B110F6848D4E}"/>
    <dgm:cxn modelId="{F7E08E50-DC96-F244-BA9B-8FF7EA1F81AF}" type="presOf" srcId="{4C9455A3-2F7E-4698-B5D4-DD18D80806BE}" destId="{576245B8-B896-C349-AEC3-0B22D313A0C0}" srcOrd="0" destOrd="0" presId="urn:microsoft.com/office/officeart/2005/8/layout/default"/>
    <dgm:cxn modelId="{F4CB5F00-2EB3-C147-B06B-556EF07F2256}" type="presOf" srcId="{A80A1DA7-2B7E-4792-A84C-43AFC5FD0174}" destId="{C42ECDB3-F491-B34F-919D-8549DFE894B2}" srcOrd="0" destOrd="0" presId="urn:microsoft.com/office/officeart/2005/8/layout/default"/>
    <dgm:cxn modelId="{4625CD01-B598-6F45-B7DD-108308D77CBE}" type="presParOf" srcId="{0710D34D-709A-DA4F-9EAA-04199AC036E2}" destId="{576245B8-B896-C349-AEC3-0B22D313A0C0}" srcOrd="0" destOrd="0" presId="urn:microsoft.com/office/officeart/2005/8/layout/default"/>
    <dgm:cxn modelId="{D645CA91-49F3-7440-A1E1-41A09E692981}" type="presParOf" srcId="{0710D34D-709A-DA4F-9EAA-04199AC036E2}" destId="{90D1C0AB-C805-C846-A082-C26136ED373F}" srcOrd="1" destOrd="0" presId="urn:microsoft.com/office/officeart/2005/8/layout/default"/>
    <dgm:cxn modelId="{4EACD9D8-5B39-D549-8599-98A9AEB2F2BC}" type="presParOf" srcId="{0710D34D-709A-DA4F-9EAA-04199AC036E2}" destId="{466B1699-00C5-6142-8F17-568458BEE625}" srcOrd="2" destOrd="0" presId="urn:microsoft.com/office/officeart/2005/8/layout/default"/>
    <dgm:cxn modelId="{481DF505-0EA2-BD4D-8C65-96A03FC560E6}" type="presParOf" srcId="{0710D34D-709A-DA4F-9EAA-04199AC036E2}" destId="{3A8799A5-A9C7-E747-9E2E-426F382105FB}" srcOrd="3" destOrd="0" presId="urn:microsoft.com/office/officeart/2005/8/layout/default"/>
    <dgm:cxn modelId="{F1E63AF5-8D21-284A-AD8B-5D5ED817AC14}" type="presParOf" srcId="{0710D34D-709A-DA4F-9EAA-04199AC036E2}" destId="{557C3AB4-4D63-384A-A880-2BECD8797592}" srcOrd="4" destOrd="0" presId="urn:microsoft.com/office/officeart/2005/8/layout/default"/>
    <dgm:cxn modelId="{FAA8584C-AC2D-A146-8D34-24BFA057C2E1}" type="presParOf" srcId="{0710D34D-709A-DA4F-9EAA-04199AC036E2}" destId="{3216C5B0-F6EB-A546-B6B6-1E4F69D01203}" srcOrd="5" destOrd="0" presId="urn:microsoft.com/office/officeart/2005/8/layout/default"/>
    <dgm:cxn modelId="{C49725F4-B0AE-D148-80B3-895AD329DD48}" type="presParOf" srcId="{0710D34D-709A-DA4F-9EAA-04199AC036E2}" destId="{C42ECDB3-F491-B34F-919D-8549DFE894B2}"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4519E85-6A65-4609-9394-0BAB1FD307E7}" type="doc">
      <dgm:prSet loTypeId="urn:microsoft.com/office/officeart/2008/layout/LinedList" loCatId="list" qsTypeId="urn:microsoft.com/office/officeart/2005/8/quickstyle/simple4" qsCatId="simple" csTypeId="urn:microsoft.com/office/officeart/2005/8/colors/colorful5" csCatId="colorful"/>
      <dgm:spPr/>
      <dgm:t>
        <a:bodyPr/>
        <a:lstStyle/>
        <a:p>
          <a:endParaRPr lang="en-US"/>
        </a:p>
      </dgm:t>
    </dgm:pt>
    <dgm:pt modelId="{AFF230D4-EEE2-4E50-BDC0-58E6A984847E}">
      <dgm:prSet/>
      <dgm:spPr/>
      <dgm:t>
        <a:bodyPr/>
        <a:lstStyle/>
        <a:p>
          <a:r>
            <a:rPr lang="en-US"/>
            <a:t>Childcare</a:t>
          </a:r>
        </a:p>
      </dgm:t>
    </dgm:pt>
    <dgm:pt modelId="{A59449BC-6065-4398-B63C-27F5955A2803}" type="parTrans" cxnId="{20B76450-4E3D-4F94-B94B-93CED52E0A12}">
      <dgm:prSet/>
      <dgm:spPr/>
      <dgm:t>
        <a:bodyPr/>
        <a:lstStyle/>
        <a:p>
          <a:endParaRPr lang="en-US"/>
        </a:p>
      </dgm:t>
    </dgm:pt>
    <dgm:pt modelId="{5F3098FC-67AD-4819-96F4-FB31D0CF54D3}" type="sibTrans" cxnId="{20B76450-4E3D-4F94-B94B-93CED52E0A12}">
      <dgm:prSet/>
      <dgm:spPr/>
      <dgm:t>
        <a:bodyPr/>
        <a:lstStyle/>
        <a:p>
          <a:endParaRPr lang="en-US"/>
        </a:p>
      </dgm:t>
    </dgm:pt>
    <dgm:pt modelId="{A4DD15E6-8431-449A-80FE-DDF8135ADBD0}">
      <dgm:prSet/>
      <dgm:spPr/>
      <dgm:t>
        <a:bodyPr/>
        <a:lstStyle/>
        <a:p>
          <a:r>
            <a:rPr lang="en-US"/>
            <a:t>Education services</a:t>
          </a:r>
        </a:p>
      </dgm:t>
    </dgm:pt>
    <dgm:pt modelId="{852C1833-418E-4750-8C22-28EE39167CE0}" type="parTrans" cxnId="{C93AE6EF-266C-47F9-8FCF-49DA16266799}">
      <dgm:prSet/>
      <dgm:spPr/>
      <dgm:t>
        <a:bodyPr/>
        <a:lstStyle/>
        <a:p>
          <a:endParaRPr lang="en-US"/>
        </a:p>
      </dgm:t>
    </dgm:pt>
    <dgm:pt modelId="{CF1F0E39-B3D6-4C87-AC8A-6844F141862A}" type="sibTrans" cxnId="{C93AE6EF-266C-47F9-8FCF-49DA16266799}">
      <dgm:prSet/>
      <dgm:spPr/>
      <dgm:t>
        <a:bodyPr/>
        <a:lstStyle/>
        <a:p>
          <a:endParaRPr lang="en-US"/>
        </a:p>
      </dgm:t>
    </dgm:pt>
    <dgm:pt modelId="{10C3384B-40FE-4982-8E90-0F0E9D809594}">
      <dgm:prSet/>
      <dgm:spPr/>
      <dgm:t>
        <a:bodyPr/>
        <a:lstStyle/>
        <a:p>
          <a:r>
            <a:rPr lang="en-US"/>
            <a:t>Food</a:t>
          </a:r>
        </a:p>
      </dgm:t>
    </dgm:pt>
    <dgm:pt modelId="{F9740EF4-E95B-41CB-B00E-FB89335180D3}" type="parTrans" cxnId="{08FD6152-8B7C-478E-B836-8DC6C029302E}">
      <dgm:prSet/>
      <dgm:spPr/>
      <dgm:t>
        <a:bodyPr/>
        <a:lstStyle/>
        <a:p>
          <a:endParaRPr lang="en-US"/>
        </a:p>
      </dgm:t>
    </dgm:pt>
    <dgm:pt modelId="{1C6A0F94-7600-4117-BCC6-0617973B706E}" type="sibTrans" cxnId="{08FD6152-8B7C-478E-B836-8DC6C029302E}">
      <dgm:prSet/>
      <dgm:spPr/>
      <dgm:t>
        <a:bodyPr/>
        <a:lstStyle/>
        <a:p>
          <a:endParaRPr lang="en-US"/>
        </a:p>
      </dgm:t>
    </dgm:pt>
    <dgm:pt modelId="{9A92D746-9988-497B-BFB5-BC7AC01F4F17}">
      <dgm:prSet/>
      <dgm:spPr/>
      <dgm:t>
        <a:bodyPr/>
        <a:lstStyle/>
        <a:p>
          <a:r>
            <a:rPr lang="en-US"/>
            <a:t>Legal Services</a:t>
          </a:r>
        </a:p>
      </dgm:t>
    </dgm:pt>
    <dgm:pt modelId="{F9866086-8015-4241-91CC-FF660EFBA665}" type="parTrans" cxnId="{DB616FD9-5683-4F83-A2F2-29835BA22EB4}">
      <dgm:prSet/>
      <dgm:spPr/>
      <dgm:t>
        <a:bodyPr/>
        <a:lstStyle/>
        <a:p>
          <a:endParaRPr lang="en-US"/>
        </a:p>
      </dgm:t>
    </dgm:pt>
    <dgm:pt modelId="{AF5761C8-B396-4862-9484-56B7DD3B2F02}" type="sibTrans" cxnId="{DB616FD9-5683-4F83-A2F2-29835BA22EB4}">
      <dgm:prSet/>
      <dgm:spPr/>
      <dgm:t>
        <a:bodyPr/>
        <a:lstStyle/>
        <a:p>
          <a:endParaRPr lang="en-US"/>
        </a:p>
      </dgm:t>
    </dgm:pt>
    <dgm:pt modelId="{9FFC11C2-746F-4408-B64E-EA2CA563AAAE}">
      <dgm:prSet/>
      <dgm:spPr/>
      <dgm:t>
        <a:bodyPr/>
        <a:lstStyle/>
        <a:p>
          <a:r>
            <a:rPr lang="en-US"/>
            <a:t>Life skills training</a:t>
          </a:r>
        </a:p>
      </dgm:t>
    </dgm:pt>
    <dgm:pt modelId="{8E14F53A-D913-49C6-B6B7-1D767D6B02B9}" type="parTrans" cxnId="{90DDA192-0A64-4F55-80D6-704B8BB5E29C}">
      <dgm:prSet/>
      <dgm:spPr/>
      <dgm:t>
        <a:bodyPr/>
        <a:lstStyle/>
        <a:p>
          <a:endParaRPr lang="en-US"/>
        </a:p>
      </dgm:t>
    </dgm:pt>
    <dgm:pt modelId="{C381C7B0-A2EE-4CEC-AD9A-BBA5CD6D4225}" type="sibTrans" cxnId="{90DDA192-0A64-4F55-80D6-704B8BB5E29C}">
      <dgm:prSet/>
      <dgm:spPr/>
      <dgm:t>
        <a:bodyPr/>
        <a:lstStyle/>
        <a:p>
          <a:endParaRPr lang="en-US"/>
        </a:p>
      </dgm:t>
    </dgm:pt>
    <dgm:pt modelId="{73DB8BA9-1ACD-4425-92BA-CC99ACE8B6DC}">
      <dgm:prSet/>
      <dgm:spPr/>
      <dgm:t>
        <a:bodyPr/>
        <a:lstStyle/>
        <a:p>
          <a:r>
            <a:rPr lang="en-US"/>
            <a:t>Mental Health Services</a:t>
          </a:r>
        </a:p>
      </dgm:t>
    </dgm:pt>
    <dgm:pt modelId="{2CFEEE66-E5A3-4167-994A-B96022C88877}" type="parTrans" cxnId="{9CCE0836-5B67-4705-A598-5CC1F74D5506}">
      <dgm:prSet/>
      <dgm:spPr/>
      <dgm:t>
        <a:bodyPr/>
        <a:lstStyle/>
        <a:p>
          <a:endParaRPr lang="en-US"/>
        </a:p>
      </dgm:t>
    </dgm:pt>
    <dgm:pt modelId="{F03F7FC3-B883-4E2F-AA07-4D36B9C41758}" type="sibTrans" cxnId="{9CCE0836-5B67-4705-A598-5CC1F74D5506}">
      <dgm:prSet/>
      <dgm:spPr/>
      <dgm:t>
        <a:bodyPr/>
        <a:lstStyle/>
        <a:p>
          <a:endParaRPr lang="en-US"/>
        </a:p>
      </dgm:t>
    </dgm:pt>
    <dgm:pt modelId="{18D4A7AE-7FBC-4ED5-B1D9-CCAB566D4E43}">
      <dgm:prSet/>
      <dgm:spPr/>
      <dgm:t>
        <a:bodyPr/>
        <a:lstStyle/>
        <a:p>
          <a:r>
            <a:rPr lang="en-US"/>
            <a:t>Outpatient Health Services</a:t>
          </a:r>
        </a:p>
      </dgm:t>
    </dgm:pt>
    <dgm:pt modelId="{E5CF7AAC-AB42-4D37-B3EB-42B10A13A67C}" type="parTrans" cxnId="{48BFB2F4-3AFA-43B0-BE88-02521B65F3BD}">
      <dgm:prSet/>
      <dgm:spPr/>
      <dgm:t>
        <a:bodyPr/>
        <a:lstStyle/>
        <a:p>
          <a:endParaRPr lang="en-US"/>
        </a:p>
      </dgm:t>
    </dgm:pt>
    <dgm:pt modelId="{57575B48-8C03-4514-A95B-8312ADFE137D}" type="sibTrans" cxnId="{48BFB2F4-3AFA-43B0-BE88-02521B65F3BD}">
      <dgm:prSet/>
      <dgm:spPr/>
      <dgm:t>
        <a:bodyPr/>
        <a:lstStyle/>
        <a:p>
          <a:endParaRPr lang="en-US"/>
        </a:p>
      </dgm:t>
    </dgm:pt>
    <dgm:pt modelId="{6B38E7C4-8263-4DB0-9CF9-D974DC1E6D9F}">
      <dgm:prSet/>
      <dgm:spPr/>
      <dgm:t>
        <a:bodyPr/>
        <a:lstStyle/>
        <a:p>
          <a:r>
            <a:rPr lang="en-US"/>
            <a:t>Employment assistance and job training</a:t>
          </a:r>
        </a:p>
      </dgm:t>
    </dgm:pt>
    <dgm:pt modelId="{19AE2409-0837-4D04-8197-998871D8AD95}" type="parTrans" cxnId="{ECDA7E5A-4BB7-4B63-81D3-97ADAC9C78C2}">
      <dgm:prSet/>
      <dgm:spPr/>
      <dgm:t>
        <a:bodyPr/>
        <a:lstStyle/>
        <a:p>
          <a:endParaRPr lang="en-US"/>
        </a:p>
      </dgm:t>
    </dgm:pt>
    <dgm:pt modelId="{C30741B7-C841-4ED2-B594-4CED172E04E7}" type="sibTrans" cxnId="{ECDA7E5A-4BB7-4B63-81D3-97ADAC9C78C2}">
      <dgm:prSet/>
      <dgm:spPr/>
      <dgm:t>
        <a:bodyPr/>
        <a:lstStyle/>
        <a:p>
          <a:endParaRPr lang="en-US"/>
        </a:p>
      </dgm:t>
    </dgm:pt>
    <dgm:pt modelId="{97D83AFA-6248-4523-8B7E-9A2133B6C38D}">
      <dgm:prSet/>
      <dgm:spPr/>
      <dgm:t>
        <a:bodyPr/>
        <a:lstStyle/>
        <a:p>
          <a:r>
            <a:rPr lang="en-US"/>
            <a:t>Housing search and counseling services 47</a:t>
          </a:r>
        </a:p>
      </dgm:t>
    </dgm:pt>
    <dgm:pt modelId="{D0DEFA64-8D2E-4712-8ADF-F5C6282A40E9}" type="parTrans" cxnId="{825F18D2-CDC0-462A-A012-7A1AA61E6EBE}">
      <dgm:prSet/>
      <dgm:spPr/>
      <dgm:t>
        <a:bodyPr/>
        <a:lstStyle/>
        <a:p>
          <a:endParaRPr lang="en-US"/>
        </a:p>
      </dgm:t>
    </dgm:pt>
    <dgm:pt modelId="{A37C2AC3-ED8D-4290-9CA2-B2E6D2B538E7}" type="sibTrans" cxnId="{825F18D2-CDC0-462A-A012-7A1AA61E6EBE}">
      <dgm:prSet/>
      <dgm:spPr/>
      <dgm:t>
        <a:bodyPr/>
        <a:lstStyle/>
        <a:p>
          <a:endParaRPr lang="en-US"/>
        </a:p>
      </dgm:t>
    </dgm:pt>
    <dgm:pt modelId="{791413F2-606A-4E09-94B9-758D0049D0F4}">
      <dgm:prSet/>
      <dgm:spPr/>
      <dgm:t>
        <a:bodyPr/>
        <a:lstStyle/>
        <a:p>
          <a:r>
            <a:rPr lang="en-US"/>
            <a:t>Outreach Services</a:t>
          </a:r>
        </a:p>
      </dgm:t>
    </dgm:pt>
    <dgm:pt modelId="{A9B68C6F-814E-458A-A6C0-14D4CC5C603C}" type="parTrans" cxnId="{2AA8AE25-EFCB-4548-981E-9C48FCCBDBF2}">
      <dgm:prSet/>
      <dgm:spPr/>
      <dgm:t>
        <a:bodyPr/>
        <a:lstStyle/>
        <a:p>
          <a:endParaRPr lang="en-US"/>
        </a:p>
      </dgm:t>
    </dgm:pt>
    <dgm:pt modelId="{13EEC9DA-1E8E-4004-916B-2D71B2CCF947}" type="sibTrans" cxnId="{2AA8AE25-EFCB-4548-981E-9C48FCCBDBF2}">
      <dgm:prSet/>
      <dgm:spPr/>
      <dgm:t>
        <a:bodyPr/>
        <a:lstStyle/>
        <a:p>
          <a:endParaRPr lang="en-US"/>
        </a:p>
      </dgm:t>
    </dgm:pt>
    <dgm:pt modelId="{00485FFC-E31E-4329-A208-90A5691E3792}">
      <dgm:prSet/>
      <dgm:spPr/>
      <dgm:t>
        <a:bodyPr/>
        <a:lstStyle/>
        <a:p>
          <a:r>
            <a:rPr lang="en-US"/>
            <a:t>Substance Abuse Treatment Services</a:t>
          </a:r>
        </a:p>
      </dgm:t>
    </dgm:pt>
    <dgm:pt modelId="{C80263F9-6A27-41AE-B792-A78E144B5A97}" type="parTrans" cxnId="{CB70CD16-9680-4003-86A2-39D74B2DD49E}">
      <dgm:prSet/>
      <dgm:spPr/>
      <dgm:t>
        <a:bodyPr/>
        <a:lstStyle/>
        <a:p>
          <a:endParaRPr lang="en-US"/>
        </a:p>
      </dgm:t>
    </dgm:pt>
    <dgm:pt modelId="{95669571-09F9-4A8C-A86E-422791BB58AB}" type="sibTrans" cxnId="{CB70CD16-9680-4003-86A2-39D74B2DD49E}">
      <dgm:prSet/>
      <dgm:spPr/>
      <dgm:t>
        <a:bodyPr/>
        <a:lstStyle/>
        <a:p>
          <a:endParaRPr lang="en-US"/>
        </a:p>
      </dgm:t>
    </dgm:pt>
    <dgm:pt modelId="{A23EC16D-38D0-460E-BD55-90EADF059C45}">
      <dgm:prSet/>
      <dgm:spPr/>
      <dgm:t>
        <a:bodyPr/>
        <a:lstStyle/>
        <a:p>
          <a:r>
            <a:rPr lang="en-US"/>
            <a:t>Transportation</a:t>
          </a:r>
        </a:p>
      </dgm:t>
    </dgm:pt>
    <dgm:pt modelId="{6EE8A76F-96FD-4F23-9458-686B59C41580}" type="parTrans" cxnId="{3BA48FDE-6D92-4CA5-A0ED-5327FE823DD8}">
      <dgm:prSet/>
      <dgm:spPr/>
      <dgm:t>
        <a:bodyPr/>
        <a:lstStyle/>
        <a:p>
          <a:endParaRPr lang="en-US"/>
        </a:p>
      </dgm:t>
    </dgm:pt>
    <dgm:pt modelId="{410972D7-9F4B-40E0-84AA-D5AD5A355B04}" type="sibTrans" cxnId="{3BA48FDE-6D92-4CA5-A0ED-5327FE823DD8}">
      <dgm:prSet/>
      <dgm:spPr/>
      <dgm:t>
        <a:bodyPr/>
        <a:lstStyle/>
        <a:p>
          <a:endParaRPr lang="en-US"/>
        </a:p>
      </dgm:t>
    </dgm:pt>
    <dgm:pt modelId="{D5F2E981-5973-4E1D-BA8A-08E99676C397}">
      <dgm:prSet/>
      <dgm:spPr/>
      <dgm:t>
        <a:bodyPr/>
        <a:lstStyle/>
        <a:p>
          <a:r>
            <a:rPr lang="en-US"/>
            <a:t>Case Management </a:t>
          </a:r>
        </a:p>
      </dgm:t>
    </dgm:pt>
    <dgm:pt modelId="{7892FE61-F64D-4246-9C95-D4B77B00B57C}" type="parTrans" cxnId="{BA7F3D5C-C6AD-4327-89A8-93E9581A2764}">
      <dgm:prSet/>
      <dgm:spPr/>
      <dgm:t>
        <a:bodyPr/>
        <a:lstStyle/>
        <a:p>
          <a:endParaRPr lang="en-US"/>
        </a:p>
      </dgm:t>
    </dgm:pt>
    <dgm:pt modelId="{D94AEA9A-81E7-43A2-98E6-709ECE4A32AB}" type="sibTrans" cxnId="{BA7F3D5C-C6AD-4327-89A8-93E9581A2764}">
      <dgm:prSet/>
      <dgm:spPr/>
      <dgm:t>
        <a:bodyPr/>
        <a:lstStyle/>
        <a:p>
          <a:endParaRPr lang="en-US"/>
        </a:p>
      </dgm:t>
    </dgm:pt>
    <dgm:pt modelId="{0CCD8AD1-CE58-4BE6-B099-5F6989EDF1F8}">
      <dgm:prSet/>
      <dgm:spPr/>
      <dgm:t>
        <a:bodyPr/>
        <a:lstStyle/>
        <a:p>
          <a:r>
            <a:rPr lang="en-US"/>
            <a:t>Mediation</a:t>
          </a:r>
        </a:p>
      </dgm:t>
    </dgm:pt>
    <dgm:pt modelId="{EB6288A4-4B0A-4588-BBDA-43F56DFEA1B2}" type="parTrans" cxnId="{85C33123-219A-4A5A-AC66-6DB40D27ACBF}">
      <dgm:prSet/>
      <dgm:spPr/>
      <dgm:t>
        <a:bodyPr/>
        <a:lstStyle/>
        <a:p>
          <a:endParaRPr lang="en-US"/>
        </a:p>
      </dgm:t>
    </dgm:pt>
    <dgm:pt modelId="{0909E650-6F8E-4277-BD4E-5F4679A75D0B}" type="sibTrans" cxnId="{85C33123-219A-4A5A-AC66-6DB40D27ACBF}">
      <dgm:prSet/>
      <dgm:spPr/>
      <dgm:t>
        <a:bodyPr/>
        <a:lstStyle/>
        <a:p>
          <a:endParaRPr lang="en-US"/>
        </a:p>
      </dgm:t>
    </dgm:pt>
    <dgm:pt modelId="{0E9694DE-65AA-444E-8CAC-DDD3F503579F}">
      <dgm:prSet/>
      <dgm:spPr/>
      <dgm:t>
        <a:bodyPr/>
        <a:lstStyle/>
        <a:p>
          <a:r>
            <a:rPr lang="en-US"/>
            <a:t>Credit Repair </a:t>
          </a:r>
        </a:p>
      </dgm:t>
    </dgm:pt>
    <dgm:pt modelId="{C16FB51A-C41F-4A2E-AE56-EAC7BA9B558E}" type="parTrans" cxnId="{6F6CE4BC-A033-42F6-908B-5ED5BD2BC637}">
      <dgm:prSet/>
      <dgm:spPr/>
      <dgm:t>
        <a:bodyPr/>
        <a:lstStyle/>
        <a:p>
          <a:endParaRPr lang="en-US"/>
        </a:p>
      </dgm:t>
    </dgm:pt>
    <dgm:pt modelId="{83C8EA16-5D6F-4641-9F05-ED260FE92481}" type="sibTrans" cxnId="{6F6CE4BC-A033-42F6-908B-5ED5BD2BC637}">
      <dgm:prSet/>
      <dgm:spPr/>
      <dgm:t>
        <a:bodyPr/>
        <a:lstStyle/>
        <a:p>
          <a:endParaRPr lang="en-US"/>
        </a:p>
      </dgm:t>
    </dgm:pt>
    <dgm:pt modelId="{5F837BD3-429B-449F-86CD-F8EB1DCB180B}">
      <dgm:prSet/>
      <dgm:spPr/>
      <dgm:t>
        <a:bodyPr/>
        <a:lstStyle/>
        <a:p>
          <a:r>
            <a:rPr lang="en-US"/>
            <a:t>Landlord/Tenant Liaison</a:t>
          </a:r>
        </a:p>
      </dgm:t>
    </dgm:pt>
    <dgm:pt modelId="{366A2BDF-6A9B-4327-A09C-24851322C94E}" type="parTrans" cxnId="{4A7765B7-5013-4C9C-9E59-55840C84ED24}">
      <dgm:prSet/>
      <dgm:spPr/>
      <dgm:t>
        <a:bodyPr/>
        <a:lstStyle/>
        <a:p>
          <a:endParaRPr lang="en-US"/>
        </a:p>
      </dgm:t>
    </dgm:pt>
    <dgm:pt modelId="{6FE57D08-8274-4340-B90F-588D895301BB}" type="sibTrans" cxnId="{4A7765B7-5013-4C9C-9E59-55840C84ED24}">
      <dgm:prSet/>
      <dgm:spPr/>
      <dgm:t>
        <a:bodyPr/>
        <a:lstStyle/>
        <a:p>
          <a:endParaRPr lang="en-US"/>
        </a:p>
      </dgm:t>
    </dgm:pt>
    <dgm:pt modelId="{5C872071-40C8-419F-8810-9BD7A1E4EC19}">
      <dgm:prSet/>
      <dgm:spPr/>
      <dgm:t>
        <a:bodyPr/>
        <a:lstStyle/>
        <a:p>
          <a:r>
            <a:rPr lang="en-US"/>
            <a:t>Services for Special Populations</a:t>
          </a:r>
        </a:p>
      </dgm:t>
    </dgm:pt>
    <dgm:pt modelId="{6BFC23BD-2FEE-411D-BCEB-EEA4DD8EBD9C}" type="parTrans" cxnId="{D8FE0FDE-DC2F-437C-9AB6-E502C2C47425}">
      <dgm:prSet/>
      <dgm:spPr/>
      <dgm:t>
        <a:bodyPr/>
        <a:lstStyle/>
        <a:p>
          <a:endParaRPr lang="en-US"/>
        </a:p>
      </dgm:t>
    </dgm:pt>
    <dgm:pt modelId="{0213F995-E70D-43A6-A8AC-36384FD1771D}" type="sibTrans" cxnId="{D8FE0FDE-DC2F-437C-9AB6-E502C2C47425}">
      <dgm:prSet/>
      <dgm:spPr/>
      <dgm:t>
        <a:bodyPr/>
        <a:lstStyle/>
        <a:p>
          <a:endParaRPr lang="en-US"/>
        </a:p>
      </dgm:t>
    </dgm:pt>
    <dgm:pt modelId="{CEB9CA46-1353-4990-943F-249B7C6B4D91}">
      <dgm:prSet/>
      <dgm:spPr/>
      <dgm:t>
        <a:bodyPr/>
        <a:lstStyle/>
        <a:p>
          <a:r>
            <a:rPr lang="en-US"/>
            <a:t>Financial Assistance Costs</a:t>
          </a:r>
        </a:p>
      </dgm:t>
    </dgm:pt>
    <dgm:pt modelId="{A7D8C54F-F675-4979-8DB3-5E0DC92F5CB3}" type="parTrans" cxnId="{013283F3-D318-4693-887A-331C6074B7E8}">
      <dgm:prSet/>
      <dgm:spPr/>
      <dgm:t>
        <a:bodyPr/>
        <a:lstStyle/>
        <a:p>
          <a:endParaRPr lang="en-US"/>
        </a:p>
      </dgm:t>
    </dgm:pt>
    <dgm:pt modelId="{26F09EE0-4828-491E-94E3-25A765740AA8}" type="sibTrans" cxnId="{013283F3-D318-4693-887A-331C6074B7E8}">
      <dgm:prSet/>
      <dgm:spPr/>
      <dgm:t>
        <a:bodyPr/>
        <a:lstStyle/>
        <a:p>
          <a:endParaRPr lang="en-US"/>
        </a:p>
      </dgm:t>
    </dgm:pt>
    <dgm:pt modelId="{C5742F62-829D-9B43-BC0C-505A7E588959}" type="pres">
      <dgm:prSet presAssocID="{44519E85-6A65-4609-9394-0BAB1FD307E7}" presName="vert0" presStyleCnt="0">
        <dgm:presLayoutVars>
          <dgm:dir/>
          <dgm:animOne val="branch"/>
          <dgm:animLvl val="lvl"/>
        </dgm:presLayoutVars>
      </dgm:prSet>
      <dgm:spPr/>
      <dgm:t>
        <a:bodyPr/>
        <a:lstStyle/>
        <a:p>
          <a:endParaRPr lang="en-US"/>
        </a:p>
      </dgm:t>
    </dgm:pt>
    <dgm:pt modelId="{D519FCD1-6BC0-9C47-AAD9-EE93F66DD8E5}" type="pres">
      <dgm:prSet presAssocID="{AFF230D4-EEE2-4E50-BDC0-58E6A984847E}" presName="thickLine" presStyleLbl="alignNode1" presStyleIdx="0" presStyleCnt="18"/>
      <dgm:spPr/>
    </dgm:pt>
    <dgm:pt modelId="{9BEF6983-3251-2D44-A379-3B1B81227A4C}" type="pres">
      <dgm:prSet presAssocID="{AFF230D4-EEE2-4E50-BDC0-58E6A984847E}" presName="horz1" presStyleCnt="0"/>
      <dgm:spPr/>
    </dgm:pt>
    <dgm:pt modelId="{E33C848B-D4D4-C24F-B2BE-F8E3647FE82E}" type="pres">
      <dgm:prSet presAssocID="{AFF230D4-EEE2-4E50-BDC0-58E6A984847E}" presName="tx1" presStyleLbl="revTx" presStyleIdx="0" presStyleCnt="18"/>
      <dgm:spPr/>
      <dgm:t>
        <a:bodyPr/>
        <a:lstStyle/>
        <a:p>
          <a:endParaRPr lang="en-US"/>
        </a:p>
      </dgm:t>
    </dgm:pt>
    <dgm:pt modelId="{E0EAA7D4-A621-6341-968E-5B9736FAFB2C}" type="pres">
      <dgm:prSet presAssocID="{AFF230D4-EEE2-4E50-BDC0-58E6A984847E}" presName="vert1" presStyleCnt="0"/>
      <dgm:spPr/>
    </dgm:pt>
    <dgm:pt modelId="{62EB3F50-5E31-DA41-B337-FC209E6A6087}" type="pres">
      <dgm:prSet presAssocID="{A4DD15E6-8431-449A-80FE-DDF8135ADBD0}" presName="thickLine" presStyleLbl="alignNode1" presStyleIdx="1" presStyleCnt="18"/>
      <dgm:spPr/>
    </dgm:pt>
    <dgm:pt modelId="{8C57A252-8FA8-914C-B798-32CD5F756C7B}" type="pres">
      <dgm:prSet presAssocID="{A4DD15E6-8431-449A-80FE-DDF8135ADBD0}" presName="horz1" presStyleCnt="0"/>
      <dgm:spPr/>
    </dgm:pt>
    <dgm:pt modelId="{BEE13CAC-DA38-D745-A57B-87C060D2E4EB}" type="pres">
      <dgm:prSet presAssocID="{A4DD15E6-8431-449A-80FE-DDF8135ADBD0}" presName="tx1" presStyleLbl="revTx" presStyleIdx="1" presStyleCnt="18"/>
      <dgm:spPr/>
      <dgm:t>
        <a:bodyPr/>
        <a:lstStyle/>
        <a:p>
          <a:endParaRPr lang="en-US"/>
        </a:p>
      </dgm:t>
    </dgm:pt>
    <dgm:pt modelId="{DD8E4A22-FBBE-1B4D-B82E-272534D50F61}" type="pres">
      <dgm:prSet presAssocID="{A4DD15E6-8431-449A-80FE-DDF8135ADBD0}" presName="vert1" presStyleCnt="0"/>
      <dgm:spPr/>
    </dgm:pt>
    <dgm:pt modelId="{D7E68A48-F2A3-FF42-9EF7-3621464A8B9A}" type="pres">
      <dgm:prSet presAssocID="{10C3384B-40FE-4982-8E90-0F0E9D809594}" presName="thickLine" presStyleLbl="alignNode1" presStyleIdx="2" presStyleCnt="18"/>
      <dgm:spPr/>
    </dgm:pt>
    <dgm:pt modelId="{B62682F0-13E2-FF4E-B79B-A4889A492D90}" type="pres">
      <dgm:prSet presAssocID="{10C3384B-40FE-4982-8E90-0F0E9D809594}" presName="horz1" presStyleCnt="0"/>
      <dgm:spPr/>
    </dgm:pt>
    <dgm:pt modelId="{DDCBA4DC-7585-C541-B62D-DFD8FA76351B}" type="pres">
      <dgm:prSet presAssocID="{10C3384B-40FE-4982-8E90-0F0E9D809594}" presName="tx1" presStyleLbl="revTx" presStyleIdx="2" presStyleCnt="18"/>
      <dgm:spPr/>
      <dgm:t>
        <a:bodyPr/>
        <a:lstStyle/>
        <a:p>
          <a:endParaRPr lang="en-US"/>
        </a:p>
      </dgm:t>
    </dgm:pt>
    <dgm:pt modelId="{D9EFED08-7B92-4640-BD5B-CCA7CD365D8F}" type="pres">
      <dgm:prSet presAssocID="{10C3384B-40FE-4982-8E90-0F0E9D809594}" presName="vert1" presStyleCnt="0"/>
      <dgm:spPr/>
    </dgm:pt>
    <dgm:pt modelId="{D0274F18-E4A6-CF45-9118-824061A98C96}" type="pres">
      <dgm:prSet presAssocID="{9A92D746-9988-497B-BFB5-BC7AC01F4F17}" presName="thickLine" presStyleLbl="alignNode1" presStyleIdx="3" presStyleCnt="18"/>
      <dgm:spPr/>
    </dgm:pt>
    <dgm:pt modelId="{E6DC7ACE-A90F-7446-B6D6-B02DBA906DB8}" type="pres">
      <dgm:prSet presAssocID="{9A92D746-9988-497B-BFB5-BC7AC01F4F17}" presName="horz1" presStyleCnt="0"/>
      <dgm:spPr/>
    </dgm:pt>
    <dgm:pt modelId="{4E82FDF0-F6F8-3649-B582-98EB931C8001}" type="pres">
      <dgm:prSet presAssocID="{9A92D746-9988-497B-BFB5-BC7AC01F4F17}" presName="tx1" presStyleLbl="revTx" presStyleIdx="3" presStyleCnt="18"/>
      <dgm:spPr/>
      <dgm:t>
        <a:bodyPr/>
        <a:lstStyle/>
        <a:p>
          <a:endParaRPr lang="en-US"/>
        </a:p>
      </dgm:t>
    </dgm:pt>
    <dgm:pt modelId="{488DBA0B-F7D8-0D45-B2AA-6C24C3ABE1F7}" type="pres">
      <dgm:prSet presAssocID="{9A92D746-9988-497B-BFB5-BC7AC01F4F17}" presName="vert1" presStyleCnt="0"/>
      <dgm:spPr/>
    </dgm:pt>
    <dgm:pt modelId="{BDACDFA2-D4EF-9445-B401-E01414FF0393}" type="pres">
      <dgm:prSet presAssocID="{9FFC11C2-746F-4408-B64E-EA2CA563AAAE}" presName="thickLine" presStyleLbl="alignNode1" presStyleIdx="4" presStyleCnt="18"/>
      <dgm:spPr/>
    </dgm:pt>
    <dgm:pt modelId="{3A1A9D22-A555-C447-A6C3-74D0D1ACA7C9}" type="pres">
      <dgm:prSet presAssocID="{9FFC11C2-746F-4408-B64E-EA2CA563AAAE}" presName="horz1" presStyleCnt="0"/>
      <dgm:spPr/>
    </dgm:pt>
    <dgm:pt modelId="{01419805-B86D-BC42-A808-FCAACA6F7E29}" type="pres">
      <dgm:prSet presAssocID="{9FFC11C2-746F-4408-B64E-EA2CA563AAAE}" presName="tx1" presStyleLbl="revTx" presStyleIdx="4" presStyleCnt="18"/>
      <dgm:spPr/>
      <dgm:t>
        <a:bodyPr/>
        <a:lstStyle/>
        <a:p>
          <a:endParaRPr lang="en-US"/>
        </a:p>
      </dgm:t>
    </dgm:pt>
    <dgm:pt modelId="{A37E1A34-97ED-734D-B172-14EC42A885D5}" type="pres">
      <dgm:prSet presAssocID="{9FFC11C2-746F-4408-B64E-EA2CA563AAAE}" presName="vert1" presStyleCnt="0"/>
      <dgm:spPr/>
    </dgm:pt>
    <dgm:pt modelId="{A3B33A63-23A3-8443-B7A6-0E6660828174}" type="pres">
      <dgm:prSet presAssocID="{73DB8BA9-1ACD-4425-92BA-CC99ACE8B6DC}" presName="thickLine" presStyleLbl="alignNode1" presStyleIdx="5" presStyleCnt="18"/>
      <dgm:spPr/>
    </dgm:pt>
    <dgm:pt modelId="{0219B407-1A2E-904A-8EA6-826AEE9511C8}" type="pres">
      <dgm:prSet presAssocID="{73DB8BA9-1ACD-4425-92BA-CC99ACE8B6DC}" presName="horz1" presStyleCnt="0"/>
      <dgm:spPr/>
    </dgm:pt>
    <dgm:pt modelId="{D20B043D-52DB-874B-AB18-B1FE93A64334}" type="pres">
      <dgm:prSet presAssocID="{73DB8BA9-1ACD-4425-92BA-CC99ACE8B6DC}" presName="tx1" presStyleLbl="revTx" presStyleIdx="5" presStyleCnt="18"/>
      <dgm:spPr/>
      <dgm:t>
        <a:bodyPr/>
        <a:lstStyle/>
        <a:p>
          <a:endParaRPr lang="en-US"/>
        </a:p>
      </dgm:t>
    </dgm:pt>
    <dgm:pt modelId="{FDBCF741-8979-5D43-84FA-AAE4BE5EA494}" type="pres">
      <dgm:prSet presAssocID="{73DB8BA9-1ACD-4425-92BA-CC99ACE8B6DC}" presName="vert1" presStyleCnt="0"/>
      <dgm:spPr/>
    </dgm:pt>
    <dgm:pt modelId="{E4484CE2-108A-0E4A-ACDC-FD7526493556}" type="pres">
      <dgm:prSet presAssocID="{18D4A7AE-7FBC-4ED5-B1D9-CCAB566D4E43}" presName="thickLine" presStyleLbl="alignNode1" presStyleIdx="6" presStyleCnt="18"/>
      <dgm:spPr/>
    </dgm:pt>
    <dgm:pt modelId="{B043FC1E-6B01-564C-ADD7-9C4E46866697}" type="pres">
      <dgm:prSet presAssocID="{18D4A7AE-7FBC-4ED5-B1D9-CCAB566D4E43}" presName="horz1" presStyleCnt="0"/>
      <dgm:spPr/>
    </dgm:pt>
    <dgm:pt modelId="{8CE4506A-7632-DC48-B577-7000BEA79DE9}" type="pres">
      <dgm:prSet presAssocID="{18D4A7AE-7FBC-4ED5-B1D9-CCAB566D4E43}" presName="tx1" presStyleLbl="revTx" presStyleIdx="6" presStyleCnt="18"/>
      <dgm:spPr/>
      <dgm:t>
        <a:bodyPr/>
        <a:lstStyle/>
        <a:p>
          <a:endParaRPr lang="en-US"/>
        </a:p>
      </dgm:t>
    </dgm:pt>
    <dgm:pt modelId="{8446C017-270D-4446-B416-8A23AB1D4AB1}" type="pres">
      <dgm:prSet presAssocID="{18D4A7AE-7FBC-4ED5-B1D9-CCAB566D4E43}" presName="vert1" presStyleCnt="0"/>
      <dgm:spPr/>
    </dgm:pt>
    <dgm:pt modelId="{42A1DB1D-674F-5845-A65D-5A2AFFE96F42}" type="pres">
      <dgm:prSet presAssocID="{6B38E7C4-8263-4DB0-9CF9-D974DC1E6D9F}" presName="thickLine" presStyleLbl="alignNode1" presStyleIdx="7" presStyleCnt="18"/>
      <dgm:spPr/>
    </dgm:pt>
    <dgm:pt modelId="{0825CAF2-794F-234F-8467-B4478488C681}" type="pres">
      <dgm:prSet presAssocID="{6B38E7C4-8263-4DB0-9CF9-D974DC1E6D9F}" presName="horz1" presStyleCnt="0"/>
      <dgm:spPr/>
    </dgm:pt>
    <dgm:pt modelId="{382BC181-927E-6B48-BAEA-99FFF806C199}" type="pres">
      <dgm:prSet presAssocID="{6B38E7C4-8263-4DB0-9CF9-D974DC1E6D9F}" presName="tx1" presStyleLbl="revTx" presStyleIdx="7" presStyleCnt="18"/>
      <dgm:spPr/>
      <dgm:t>
        <a:bodyPr/>
        <a:lstStyle/>
        <a:p>
          <a:endParaRPr lang="en-US"/>
        </a:p>
      </dgm:t>
    </dgm:pt>
    <dgm:pt modelId="{5F696AF3-AF6D-6342-AC7A-B2E409EC69EA}" type="pres">
      <dgm:prSet presAssocID="{6B38E7C4-8263-4DB0-9CF9-D974DC1E6D9F}" presName="vert1" presStyleCnt="0"/>
      <dgm:spPr/>
    </dgm:pt>
    <dgm:pt modelId="{9145A6E9-85F9-CD4F-A132-932DA8320C26}" type="pres">
      <dgm:prSet presAssocID="{97D83AFA-6248-4523-8B7E-9A2133B6C38D}" presName="thickLine" presStyleLbl="alignNode1" presStyleIdx="8" presStyleCnt="18"/>
      <dgm:spPr/>
    </dgm:pt>
    <dgm:pt modelId="{2C770229-D9AF-3547-B84B-31C005B14048}" type="pres">
      <dgm:prSet presAssocID="{97D83AFA-6248-4523-8B7E-9A2133B6C38D}" presName="horz1" presStyleCnt="0"/>
      <dgm:spPr/>
    </dgm:pt>
    <dgm:pt modelId="{AB154169-DDD2-9944-B8CC-DAEF08438C42}" type="pres">
      <dgm:prSet presAssocID="{97D83AFA-6248-4523-8B7E-9A2133B6C38D}" presName="tx1" presStyleLbl="revTx" presStyleIdx="8" presStyleCnt="18"/>
      <dgm:spPr/>
      <dgm:t>
        <a:bodyPr/>
        <a:lstStyle/>
        <a:p>
          <a:endParaRPr lang="en-US"/>
        </a:p>
      </dgm:t>
    </dgm:pt>
    <dgm:pt modelId="{47A5153E-AF57-D149-83B7-B59719BCE49C}" type="pres">
      <dgm:prSet presAssocID="{97D83AFA-6248-4523-8B7E-9A2133B6C38D}" presName="vert1" presStyleCnt="0"/>
      <dgm:spPr/>
    </dgm:pt>
    <dgm:pt modelId="{68757A2B-AF09-4E48-B25F-AA50FDE429F0}" type="pres">
      <dgm:prSet presAssocID="{791413F2-606A-4E09-94B9-758D0049D0F4}" presName="thickLine" presStyleLbl="alignNode1" presStyleIdx="9" presStyleCnt="18"/>
      <dgm:spPr/>
    </dgm:pt>
    <dgm:pt modelId="{1F5E11BA-30E4-CB44-926F-7E4B4AB55ADD}" type="pres">
      <dgm:prSet presAssocID="{791413F2-606A-4E09-94B9-758D0049D0F4}" presName="horz1" presStyleCnt="0"/>
      <dgm:spPr/>
    </dgm:pt>
    <dgm:pt modelId="{EFD72587-116B-3A40-92ED-3792AD84CD09}" type="pres">
      <dgm:prSet presAssocID="{791413F2-606A-4E09-94B9-758D0049D0F4}" presName="tx1" presStyleLbl="revTx" presStyleIdx="9" presStyleCnt="18"/>
      <dgm:spPr/>
      <dgm:t>
        <a:bodyPr/>
        <a:lstStyle/>
        <a:p>
          <a:endParaRPr lang="en-US"/>
        </a:p>
      </dgm:t>
    </dgm:pt>
    <dgm:pt modelId="{E168FEB4-DA21-0149-8545-EF5F76CC1B42}" type="pres">
      <dgm:prSet presAssocID="{791413F2-606A-4E09-94B9-758D0049D0F4}" presName="vert1" presStyleCnt="0"/>
      <dgm:spPr/>
    </dgm:pt>
    <dgm:pt modelId="{1E2DCADA-2B33-844E-8C88-4B4CB9EE88B4}" type="pres">
      <dgm:prSet presAssocID="{00485FFC-E31E-4329-A208-90A5691E3792}" presName="thickLine" presStyleLbl="alignNode1" presStyleIdx="10" presStyleCnt="18"/>
      <dgm:spPr/>
    </dgm:pt>
    <dgm:pt modelId="{67269B74-BFB8-DA4B-B51C-99A4EAA7A5DE}" type="pres">
      <dgm:prSet presAssocID="{00485FFC-E31E-4329-A208-90A5691E3792}" presName="horz1" presStyleCnt="0"/>
      <dgm:spPr/>
    </dgm:pt>
    <dgm:pt modelId="{8E481527-2A97-F249-A7B5-4E7A0D229F5F}" type="pres">
      <dgm:prSet presAssocID="{00485FFC-E31E-4329-A208-90A5691E3792}" presName="tx1" presStyleLbl="revTx" presStyleIdx="10" presStyleCnt="18"/>
      <dgm:spPr/>
      <dgm:t>
        <a:bodyPr/>
        <a:lstStyle/>
        <a:p>
          <a:endParaRPr lang="en-US"/>
        </a:p>
      </dgm:t>
    </dgm:pt>
    <dgm:pt modelId="{CEFC93FD-74E0-734E-97B8-8CB3100C160D}" type="pres">
      <dgm:prSet presAssocID="{00485FFC-E31E-4329-A208-90A5691E3792}" presName="vert1" presStyleCnt="0"/>
      <dgm:spPr/>
    </dgm:pt>
    <dgm:pt modelId="{8BDE8D68-1CEC-484D-A6F6-C00C1B6AA8E1}" type="pres">
      <dgm:prSet presAssocID="{A23EC16D-38D0-460E-BD55-90EADF059C45}" presName="thickLine" presStyleLbl="alignNode1" presStyleIdx="11" presStyleCnt="18"/>
      <dgm:spPr/>
    </dgm:pt>
    <dgm:pt modelId="{4C3AF5A9-6B64-AE44-AD92-818CCA757FA4}" type="pres">
      <dgm:prSet presAssocID="{A23EC16D-38D0-460E-BD55-90EADF059C45}" presName="horz1" presStyleCnt="0"/>
      <dgm:spPr/>
    </dgm:pt>
    <dgm:pt modelId="{C04D57A1-DE7B-FE4A-AAAD-F2CEA18ED66E}" type="pres">
      <dgm:prSet presAssocID="{A23EC16D-38D0-460E-BD55-90EADF059C45}" presName="tx1" presStyleLbl="revTx" presStyleIdx="11" presStyleCnt="18"/>
      <dgm:spPr/>
      <dgm:t>
        <a:bodyPr/>
        <a:lstStyle/>
        <a:p>
          <a:endParaRPr lang="en-US"/>
        </a:p>
      </dgm:t>
    </dgm:pt>
    <dgm:pt modelId="{DD1D2162-B5FB-3C44-B163-70EFA78F0D37}" type="pres">
      <dgm:prSet presAssocID="{A23EC16D-38D0-460E-BD55-90EADF059C45}" presName="vert1" presStyleCnt="0"/>
      <dgm:spPr/>
    </dgm:pt>
    <dgm:pt modelId="{5286555A-71AC-DD40-874A-7BE2F277286D}" type="pres">
      <dgm:prSet presAssocID="{D5F2E981-5973-4E1D-BA8A-08E99676C397}" presName="thickLine" presStyleLbl="alignNode1" presStyleIdx="12" presStyleCnt="18"/>
      <dgm:spPr/>
    </dgm:pt>
    <dgm:pt modelId="{ECECAF48-4F73-1947-B9FE-1854447F016C}" type="pres">
      <dgm:prSet presAssocID="{D5F2E981-5973-4E1D-BA8A-08E99676C397}" presName="horz1" presStyleCnt="0"/>
      <dgm:spPr/>
    </dgm:pt>
    <dgm:pt modelId="{EF49DD32-64DA-064E-9057-0825E24C4F58}" type="pres">
      <dgm:prSet presAssocID="{D5F2E981-5973-4E1D-BA8A-08E99676C397}" presName="tx1" presStyleLbl="revTx" presStyleIdx="12" presStyleCnt="18"/>
      <dgm:spPr/>
      <dgm:t>
        <a:bodyPr/>
        <a:lstStyle/>
        <a:p>
          <a:endParaRPr lang="en-US"/>
        </a:p>
      </dgm:t>
    </dgm:pt>
    <dgm:pt modelId="{9858F0B8-A22B-3749-AE06-FF2D0F04C794}" type="pres">
      <dgm:prSet presAssocID="{D5F2E981-5973-4E1D-BA8A-08E99676C397}" presName="vert1" presStyleCnt="0"/>
      <dgm:spPr/>
    </dgm:pt>
    <dgm:pt modelId="{3031854B-5E57-334C-A538-AF81CDB20A0D}" type="pres">
      <dgm:prSet presAssocID="{0CCD8AD1-CE58-4BE6-B099-5F6989EDF1F8}" presName="thickLine" presStyleLbl="alignNode1" presStyleIdx="13" presStyleCnt="18"/>
      <dgm:spPr/>
    </dgm:pt>
    <dgm:pt modelId="{187FA0F9-8DD2-494C-BF1E-DEA99103EBC3}" type="pres">
      <dgm:prSet presAssocID="{0CCD8AD1-CE58-4BE6-B099-5F6989EDF1F8}" presName="horz1" presStyleCnt="0"/>
      <dgm:spPr/>
    </dgm:pt>
    <dgm:pt modelId="{BC95A7DC-941C-A34E-AED3-D5CDFA499E9E}" type="pres">
      <dgm:prSet presAssocID="{0CCD8AD1-CE58-4BE6-B099-5F6989EDF1F8}" presName="tx1" presStyleLbl="revTx" presStyleIdx="13" presStyleCnt="18"/>
      <dgm:spPr/>
      <dgm:t>
        <a:bodyPr/>
        <a:lstStyle/>
        <a:p>
          <a:endParaRPr lang="en-US"/>
        </a:p>
      </dgm:t>
    </dgm:pt>
    <dgm:pt modelId="{6DC9E18B-9A5F-1242-BCC3-9A60CB00D0ED}" type="pres">
      <dgm:prSet presAssocID="{0CCD8AD1-CE58-4BE6-B099-5F6989EDF1F8}" presName="vert1" presStyleCnt="0"/>
      <dgm:spPr/>
    </dgm:pt>
    <dgm:pt modelId="{7883BDED-5E50-1345-9A52-E2D82E8CD9EB}" type="pres">
      <dgm:prSet presAssocID="{0E9694DE-65AA-444E-8CAC-DDD3F503579F}" presName="thickLine" presStyleLbl="alignNode1" presStyleIdx="14" presStyleCnt="18"/>
      <dgm:spPr/>
    </dgm:pt>
    <dgm:pt modelId="{924AC647-6C7F-7E4E-A06E-2BFD4B136F1B}" type="pres">
      <dgm:prSet presAssocID="{0E9694DE-65AA-444E-8CAC-DDD3F503579F}" presName="horz1" presStyleCnt="0"/>
      <dgm:spPr/>
    </dgm:pt>
    <dgm:pt modelId="{48F2F617-1A49-8840-B769-D994E7554340}" type="pres">
      <dgm:prSet presAssocID="{0E9694DE-65AA-444E-8CAC-DDD3F503579F}" presName="tx1" presStyleLbl="revTx" presStyleIdx="14" presStyleCnt="18"/>
      <dgm:spPr/>
      <dgm:t>
        <a:bodyPr/>
        <a:lstStyle/>
        <a:p>
          <a:endParaRPr lang="en-US"/>
        </a:p>
      </dgm:t>
    </dgm:pt>
    <dgm:pt modelId="{D6C42533-D6CE-7342-9292-DBAAF2AEDD00}" type="pres">
      <dgm:prSet presAssocID="{0E9694DE-65AA-444E-8CAC-DDD3F503579F}" presName="vert1" presStyleCnt="0"/>
      <dgm:spPr/>
    </dgm:pt>
    <dgm:pt modelId="{10A60D13-BAA2-7E42-BC18-4D068760B570}" type="pres">
      <dgm:prSet presAssocID="{5F837BD3-429B-449F-86CD-F8EB1DCB180B}" presName="thickLine" presStyleLbl="alignNode1" presStyleIdx="15" presStyleCnt="18"/>
      <dgm:spPr/>
    </dgm:pt>
    <dgm:pt modelId="{EE253A71-86BE-0D44-A41E-DB529B0494C0}" type="pres">
      <dgm:prSet presAssocID="{5F837BD3-429B-449F-86CD-F8EB1DCB180B}" presName="horz1" presStyleCnt="0"/>
      <dgm:spPr/>
    </dgm:pt>
    <dgm:pt modelId="{FE6431A4-978E-5A42-AE5E-52B3C629CA15}" type="pres">
      <dgm:prSet presAssocID="{5F837BD3-429B-449F-86CD-F8EB1DCB180B}" presName="tx1" presStyleLbl="revTx" presStyleIdx="15" presStyleCnt="18"/>
      <dgm:spPr/>
      <dgm:t>
        <a:bodyPr/>
        <a:lstStyle/>
        <a:p>
          <a:endParaRPr lang="en-US"/>
        </a:p>
      </dgm:t>
    </dgm:pt>
    <dgm:pt modelId="{E9C1D337-7596-1F46-9E49-D95B49119647}" type="pres">
      <dgm:prSet presAssocID="{5F837BD3-429B-449F-86CD-F8EB1DCB180B}" presName="vert1" presStyleCnt="0"/>
      <dgm:spPr/>
    </dgm:pt>
    <dgm:pt modelId="{CE936570-D32B-B14D-8BBE-E74D59FED7DC}" type="pres">
      <dgm:prSet presAssocID="{5C872071-40C8-419F-8810-9BD7A1E4EC19}" presName="thickLine" presStyleLbl="alignNode1" presStyleIdx="16" presStyleCnt="18"/>
      <dgm:spPr/>
    </dgm:pt>
    <dgm:pt modelId="{8A225E07-3FC3-AC4D-BE60-8BB02ED2E19D}" type="pres">
      <dgm:prSet presAssocID="{5C872071-40C8-419F-8810-9BD7A1E4EC19}" presName="horz1" presStyleCnt="0"/>
      <dgm:spPr/>
    </dgm:pt>
    <dgm:pt modelId="{BB6EA3C6-EE74-4E45-8F09-665EABF147BD}" type="pres">
      <dgm:prSet presAssocID="{5C872071-40C8-419F-8810-9BD7A1E4EC19}" presName="tx1" presStyleLbl="revTx" presStyleIdx="16" presStyleCnt="18"/>
      <dgm:spPr/>
      <dgm:t>
        <a:bodyPr/>
        <a:lstStyle/>
        <a:p>
          <a:endParaRPr lang="en-US"/>
        </a:p>
      </dgm:t>
    </dgm:pt>
    <dgm:pt modelId="{9B01B194-DDA3-6642-A6A6-28CF93393AA9}" type="pres">
      <dgm:prSet presAssocID="{5C872071-40C8-419F-8810-9BD7A1E4EC19}" presName="vert1" presStyleCnt="0"/>
      <dgm:spPr/>
    </dgm:pt>
    <dgm:pt modelId="{C7DA80E7-DC6D-2B44-A228-B2AF51E25D4D}" type="pres">
      <dgm:prSet presAssocID="{CEB9CA46-1353-4990-943F-249B7C6B4D91}" presName="thickLine" presStyleLbl="alignNode1" presStyleIdx="17" presStyleCnt="18"/>
      <dgm:spPr/>
    </dgm:pt>
    <dgm:pt modelId="{219C5D15-3EC7-AF48-97EC-B10FEF7AAD63}" type="pres">
      <dgm:prSet presAssocID="{CEB9CA46-1353-4990-943F-249B7C6B4D91}" presName="horz1" presStyleCnt="0"/>
      <dgm:spPr/>
    </dgm:pt>
    <dgm:pt modelId="{F718ED96-FCA6-B54A-A498-B13A8677D46B}" type="pres">
      <dgm:prSet presAssocID="{CEB9CA46-1353-4990-943F-249B7C6B4D91}" presName="tx1" presStyleLbl="revTx" presStyleIdx="17" presStyleCnt="18"/>
      <dgm:spPr/>
      <dgm:t>
        <a:bodyPr/>
        <a:lstStyle/>
        <a:p>
          <a:endParaRPr lang="en-US"/>
        </a:p>
      </dgm:t>
    </dgm:pt>
    <dgm:pt modelId="{02DFB282-EE53-9346-B344-A9BEBBB983E1}" type="pres">
      <dgm:prSet presAssocID="{CEB9CA46-1353-4990-943F-249B7C6B4D91}" presName="vert1" presStyleCnt="0"/>
      <dgm:spPr/>
    </dgm:pt>
  </dgm:ptLst>
  <dgm:cxnLst>
    <dgm:cxn modelId="{04E054A2-8875-E349-8115-1500F017E24B}" type="presOf" srcId="{791413F2-606A-4E09-94B9-758D0049D0F4}" destId="{EFD72587-116B-3A40-92ED-3792AD84CD09}" srcOrd="0" destOrd="0" presId="urn:microsoft.com/office/officeart/2008/layout/LinedList"/>
    <dgm:cxn modelId="{D8246C0A-29A8-4243-A420-9918BB6B1E13}" type="presOf" srcId="{A23EC16D-38D0-460E-BD55-90EADF059C45}" destId="{C04D57A1-DE7B-FE4A-AAAD-F2CEA18ED66E}" srcOrd="0" destOrd="0" presId="urn:microsoft.com/office/officeart/2008/layout/LinedList"/>
    <dgm:cxn modelId="{1FF9287C-4CE1-4744-B132-E6EB596107E6}" type="presOf" srcId="{0E9694DE-65AA-444E-8CAC-DDD3F503579F}" destId="{48F2F617-1A49-8840-B769-D994E7554340}" srcOrd="0" destOrd="0" presId="urn:microsoft.com/office/officeart/2008/layout/LinedList"/>
    <dgm:cxn modelId="{48BFB2F4-3AFA-43B0-BE88-02521B65F3BD}" srcId="{44519E85-6A65-4609-9394-0BAB1FD307E7}" destId="{18D4A7AE-7FBC-4ED5-B1D9-CCAB566D4E43}" srcOrd="6" destOrd="0" parTransId="{E5CF7AAC-AB42-4D37-B3EB-42B10A13A67C}" sibTransId="{57575B48-8C03-4514-A95B-8312ADFE137D}"/>
    <dgm:cxn modelId="{5CE20FFF-FBA6-C746-B2EC-8F5F4816D7E9}" type="presOf" srcId="{D5F2E981-5973-4E1D-BA8A-08E99676C397}" destId="{EF49DD32-64DA-064E-9057-0825E24C4F58}" srcOrd="0" destOrd="0" presId="urn:microsoft.com/office/officeart/2008/layout/LinedList"/>
    <dgm:cxn modelId="{90DDA192-0A64-4F55-80D6-704B8BB5E29C}" srcId="{44519E85-6A65-4609-9394-0BAB1FD307E7}" destId="{9FFC11C2-746F-4408-B64E-EA2CA563AAAE}" srcOrd="4" destOrd="0" parTransId="{8E14F53A-D913-49C6-B6B7-1D767D6B02B9}" sibTransId="{C381C7B0-A2EE-4CEC-AD9A-BBA5CD6D4225}"/>
    <dgm:cxn modelId="{825F18D2-CDC0-462A-A012-7A1AA61E6EBE}" srcId="{44519E85-6A65-4609-9394-0BAB1FD307E7}" destId="{97D83AFA-6248-4523-8B7E-9A2133B6C38D}" srcOrd="8" destOrd="0" parTransId="{D0DEFA64-8D2E-4712-8ADF-F5C6282A40E9}" sibTransId="{A37C2AC3-ED8D-4290-9CA2-B2E6D2B538E7}"/>
    <dgm:cxn modelId="{3BA48FDE-6D92-4CA5-A0ED-5327FE823DD8}" srcId="{44519E85-6A65-4609-9394-0BAB1FD307E7}" destId="{A23EC16D-38D0-460E-BD55-90EADF059C45}" srcOrd="11" destOrd="0" parTransId="{6EE8A76F-96FD-4F23-9458-686B59C41580}" sibTransId="{410972D7-9F4B-40E0-84AA-D5AD5A355B04}"/>
    <dgm:cxn modelId="{8556B22A-FCE8-3E4E-8319-45031F17867D}" type="presOf" srcId="{A4DD15E6-8431-449A-80FE-DDF8135ADBD0}" destId="{BEE13CAC-DA38-D745-A57B-87C060D2E4EB}" srcOrd="0" destOrd="0" presId="urn:microsoft.com/office/officeart/2008/layout/LinedList"/>
    <dgm:cxn modelId="{281D6590-28CF-AC40-BECB-96655AF37C3E}" type="presOf" srcId="{5C872071-40C8-419F-8810-9BD7A1E4EC19}" destId="{BB6EA3C6-EE74-4E45-8F09-665EABF147BD}" srcOrd="0" destOrd="0" presId="urn:microsoft.com/office/officeart/2008/layout/LinedList"/>
    <dgm:cxn modelId="{B44322CD-6DAE-E64E-8922-32DD54952358}" type="presOf" srcId="{73DB8BA9-1ACD-4425-92BA-CC99ACE8B6DC}" destId="{D20B043D-52DB-874B-AB18-B1FE93A64334}" srcOrd="0" destOrd="0" presId="urn:microsoft.com/office/officeart/2008/layout/LinedList"/>
    <dgm:cxn modelId="{EDD592C8-AF22-324F-B281-53F3AC48D805}" type="presOf" srcId="{10C3384B-40FE-4982-8E90-0F0E9D809594}" destId="{DDCBA4DC-7585-C541-B62D-DFD8FA76351B}" srcOrd="0" destOrd="0" presId="urn:microsoft.com/office/officeart/2008/layout/LinedList"/>
    <dgm:cxn modelId="{ECDA7E5A-4BB7-4B63-81D3-97ADAC9C78C2}" srcId="{44519E85-6A65-4609-9394-0BAB1FD307E7}" destId="{6B38E7C4-8263-4DB0-9CF9-D974DC1E6D9F}" srcOrd="7" destOrd="0" parTransId="{19AE2409-0837-4D04-8197-998871D8AD95}" sibTransId="{C30741B7-C841-4ED2-B594-4CED172E04E7}"/>
    <dgm:cxn modelId="{BA7F3D5C-C6AD-4327-89A8-93E9581A2764}" srcId="{44519E85-6A65-4609-9394-0BAB1FD307E7}" destId="{D5F2E981-5973-4E1D-BA8A-08E99676C397}" srcOrd="12" destOrd="0" parTransId="{7892FE61-F64D-4246-9C95-D4B77B00B57C}" sibTransId="{D94AEA9A-81E7-43A2-98E6-709ECE4A32AB}"/>
    <dgm:cxn modelId="{6F7C6D5A-2CE8-CC49-8D8F-BAEAFDDD6AA7}" type="presOf" srcId="{0CCD8AD1-CE58-4BE6-B099-5F6989EDF1F8}" destId="{BC95A7DC-941C-A34E-AED3-D5CDFA499E9E}" srcOrd="0" destOrd="0" presId="urn:microsoft.com/office/officeart/2008/layout/LinedList"/>
    <dgm:cxn modelId="{331B912E-BE56-CD4D-B783-8B0BC7BB01DC}" type="presOf" srcId="{CEB9CA46-1353-4990-943F-249B7C6B4D91}" destId="{F718ED96-FCA6-B54A-A498-B13A8677D46B}" srcOrd="0" destOrd="0" presId="urn:microsoft.com/office/officeart/2008/layout/LinedList"/>
    <dgm:cxn modelId="{08FD6152-8B7C-478E-B836-8DC6C029302E}" srcId="{44519E85-6A65-4609-9394-0BAB1FD307E7}" destId="{10C3384B-40FE-4982-8E90-0F0E9D809594}" srcOrd="2" destOrd="0" parTransId="{F9740EF4-E95B-41CB-B00E-FB89335180D3}" sibTransId="{1C6A0F94-7600-4117-BCC6-0617973B706E}"/>
    <dgm:cxn modelId="{DB616FD9-5683-4F83-A2F2-29835BA22EB4}" srcId="{44519E85-6A65-4609-9394-0BAB1FD307E7}" destId="{9A92D746-9988-497B-BFB5-BC7AC01F4F17}" srcOrd="3" destOrd="0" parTransId="{F9866086-8015-4241-91CC-FF660EFBA665}" sibTransId="{AF5761C8-B396-4862-9484-56B7DD3B2F02}"/>
    <dgm:cxn modelId="{6D26FCAE-3C8A-364A-BB37-DADCD9FE8C7F}" type="presOf" srcId="{44519E85-6A65-4609-9394-0BAB1FD307E7}" destId="{C5742F62-829D-9B43-BC0C-505A7E588959}" srcOrd="0" destOrd="0" presId="urn:microsoft.com/office/officeart/2008/layout/LinedList"/>
    <dgm:cxn modelId="{CB70CD16-9680-4003-86A2-39D74B2DD49E}" srcId="{44519E85-6A65-4609-9394-0BAB1FD307E7}" destId="{00485FFC-E31E-4329-A208-90A5691E3792}" srcOrd="10" destOrd="0" parTransId="{C80263F9-6A27-41AE-B792-A78E144B5A97}" sibTransId="{95669571-09F9-4A8C-A86E-422791BB58AB}"/>
    <dgm:cxn modelId="{6BDD9D60-6C66-884A-A8C6-232EFBDB38E3}" type="presOf" srcId="{97D83AFA-6248-4523-8B7E-9A2133B6C38D}" destId="{AB154169-DDD2-9944-B8CC-DAEF08438C42}" srcOrd="0" destOrd="0" presId="urn:microsoft.com/office/officeart/2008/layout/LinedList"/>
    <dgm:cxn modelId="{6F6CE4BC-A033-42F6-908B-5ED5BD2BC637}" srcId="{44519E85-6A65-4609-9394-0BAB1FD307E7}" destId="{0E9694DE-65AA-444E-8CAC-DDD3F503579F}" srcOrd="14" destOrd="0" parTransId="{C16FB51A-C41F-4A2E-AE56-EAC7BA9B558E}" sibTransId="{83C8EA16-5D6F-4641-9F05-ED260FE92481}"/>
    <dgm:cxn modelId="{9CCE0836-5B67-4705-A598-5CC1F74D5506}" srcId="{44519E85-6A65-4609-9394-0BAB1FD307E7}" destId="{73DB8BA9-1ACD-4425-92BA-CC99ACE8B6DC}" srcOrd="5" destOrd="0" parTransId="{2CFEEE66-E5A3-4167-994A-B96022C88877}" sibTransId="{F03F7FC3-B883-4E2F-AA07-4D36B9C41758}"/>
    <dgm:cxn modelId="{C99EAC3A-135E-C94D-9CF3-EC57BB26E6AA}" type="presOf" srcId="{00485FFC-E31E-4329-A208-90A5691E3792}" destId="{8E481527-2A97-F249-A7B5-4E7A0D229F5F}" srcOrd="0" destOrd="0" presId="urn:microsoft.com/office/officeart/2008/layout/LinedList"/>
    <dgm:cxn modelId="{D8FE0FDE-DC2F-437C-9AB6-E502C2C47425}" srcId="{44519E85-6A65-4609-9394-0BAB1FD307E7}" destId="{5C872071-40C8-419F-8810-9BD7A1E4EC19}" srcOrd="16" destOrd="0" parTransId="{6BFC23BD-2FEE-411D-BCEB-EEA4DD8EBD9C}" sibTransId="{0213F995-E70D-43A6-A8AC-36384FD1771D}"/>
    <dgm:cxn modelId="{B22C7062-C103-F040-A1FD-2E337FCF6C86}" type="presOf" srcId="{6B38E7C4-8263-4DB0-9CF9-D974DC1E6D9F}" destId="{382BC181-927E-6B48-BAEA-99FFF806C199}" srcOrd="0" destOrd="0" presId="urn:microsoft.com/office/officeart/2008/layout/LinedList"/>
    <dgm:cxn modelId="{6E869371-4C3C-AD4A-BD1A-063C31BEDB4F}" type="presOf" srcId="{AFF230D4-EEE2-4E50-BDC0-58E6A984847E}" destId="{E33C848B-D4D4-C24F-B2BE-F8E3647FE82E}" srcOrd="0" destOrd="0" presId="urn:microsoft.com/office/officeart/2008/layout/LinedList"/>
    <dgm:cxn modelId="{10802052-AA32-8248-B67C-D2E46AC8AFBB}" type="presOf" srcId="{9FFC11C2-746F-4408-B64E-EA2CA563AAAE}" destId="{01419805-B86D-BC42-A808-FCAACA6F7E29}" srcOrd="0" destOrd="0" presId="urn:microsoft.com/office/officeart/2008/layout/LinedList"/>
    <dgm:cxn modelId="{E4F22605-DBD6-FF4B-8907-58B6A0BFF6EE}" type="presOf" srcId="{5F837BD3-429B-449F-86CD-F8EB1DCB180B}" destId="{FE6431A4-978E-5A42-AE5E-52B3C629CA15}" srcOrd="0" destOrd="0" presId="urn:microsoft.com/office/officeart/2008/layout/LinedList"/>
    <dgm:cxn modelId="{013283F3-D318-4693-887A-331C6074B7E8}" srcId="{44519E85-6A65-4609-9394-0BAB1FD307E7}" destId="{CEB9CA46-1353-4990-943F-249B7C6B4D91}" srcOrd="17" destOrd="0" parTransId="{A7D8C54F-F675-4979-8DB3-5E0DC92F5CB3}" sibTransId="{26F09EE0-4828-491E-94E3-25A765740AA8}"/>
    <dgm:cxn modelId="{C93AE6EF-266C-47F9-8FCF-49DA16266799}" srcId="{44519E85-6A65-4609-9394-0BAB1FD307E7}" destId="{A4DD15E6-8431-449A-80FE-DDF8135ADBD0}" srcOrd="1" destOrd="0" parTransId="{852C1833-418E-4750-8C22-28EE39167CE0}" sibTransId="{CF1F0E39-B3D6-4C87-AC8A-6844F141862A}"/>
    <dgm:cxn modelId="{85C33123-219A-4A5A-AC66-6DB40D27ACBF}" srcId="{44519E85-6A65-4609-9394-0BAB1FD307E7}" destId="{0CCD8AD1-CE58-4BE6-B099-5F6989EDF1F8}" srcOrd="13" destOrd="0" parTransId="{EB6288A4-4B0A-4588-BBDA-43F56DFEA1B2}" sibTransId="{0909E650-6F8E-4277-BD4E-5F4679A75D0B}"/>
    <dgm:cxn modelId="{2AA8AE25-EFCB-4548-981E-9C48FCCBDBF2}" srcId="{44519E85-6A65-4609-9394-0BAB1FD307E7}" destId="{791413F2-606A-4E09-94B9-758D0049D0F4}" srcOrd="9" destOrd="0" parTransId="{A9B68C6F-814E-458A-A6C0-14D4CC5C603C}" sibTransId="{13EEC9DA-1E8E-4004-916B-2D71B2CCF947}"/>
    <dgm:cxn modelId="{3D91B527-BCC4-BA43-8ADD-364D81FAF27F}" type="presOf" srcId="{9A92D746-9988-497B-BFB5-BC7AC01F4F17}" destId="{4E82FDF0-F6F8-3649-B582-98EB931C8001}" srcOrd="0" destOrd="0" presId="urn:microsoft.com/office/officeart/2008/layout/LinedList"/>
    <dgm:cxn modelId="{4A7765B7-5013-4C9C-9E59-55840C84ED24}" srcId="{44519E85-6A65-4609-9394-0BAB1FD307E7}" destId="{5F837BD3-429B-449F-86CD-F8EB1DCB180B}" srcOrd="15" destOrd="0" parTransId="{366A2BDF-6A9B-4327-A09C-24851322C94E}" sibTransId="{6FE57D08-8274-4340-B90F-588D895301BB}"/>
    <dgm:cxn modelId="{8BB0A1CC-6410-2940-A012-D3B0B37A6EF8}" type="presOf" srcId="{18D4A7AE-7FBC-4ED5-B1D9-CCAB566D4E43}" destId="{8CE4506A-7632-DC48-B577-7000BEA79DE9}" srcOrd="0" destOrd="0" presId="urn:microsoft.com/office/officeart/2008/layout/LinedList"/>
    <dgm:cxn modelId="{20B76450-4E3D-4F94-B94B-93CED52E0A12}" srcId="{44519E85-6A65-4609-9394-0BAB1FD307E7}" destId="{AFF230D4-EEE2-4E50-BDC0-58E6A984847E}" srcOrd="0" destOrd="0" parTransId="{A59449BC-6065-4398-B63C-27F5955A2803}" sibTransId="{5F3098FC-67AD-4819-96F4-FB31D0CF54D3}"/>
    <dgm:cxn modelId="{33EDA82A-F77C-2040-81DB-2EFD31FC3AAA}" type="presParOf" srcId="{C5742F62-829D-9B43-BC0C-505A7E588959}" destId="{D519FCD1-6BC0-9C47-AAD9-EE93F66DD8E5}" srcOrd="0" destOrd="0" presId="urn:microsoft.com/office/officeart/2008/layout/LinedList"/>
    <dgm:cxn modelId="{A310260A-6371-A040-99C2-DC98693577B8}" type="presParOf" srcId="{C5742F62-829D-9B43-BC0C-505A7E588959}" destId="{9BEF6983-3251-2D44-A379-3B1B81227A4C}" srcOrd="1" destOrd="0" presId="urn:microsoft.com/office/officeart/2008/layout/LinedList"/>
    <dgm:cxn modelId="{3A0CB39F-D0D1-8143-8E76-C0A0DDC96E81}" type="presParOf" srcId="{9BEF6983-3251-2D44-A379-3B1B81227A4C}" destId="{E33C848B-D4D4-C24F-B2BE-F8E3647FE82E}" srcOrd="0" destOrd="0" presId="urn:microsoft.com/office/officeart/2008/layout/LinedList"/>
    <dgm:cxn modelId="{6450B569-CF3D-9B43-AE47-41044739BE0A}" type="presParOf" srcId="{9BEF6983-3251-2D44-A379-3B1B81227A4C}" destId="{E0EAA7D4-A621-6341-968E-5B9736FAFB2C}" srcOrd="1" destOrd="0" presId="urn:microsoft.com/office/officeart/2008/layout/LinedList"/>
    <dgm:cxn modelId="{248CE805-EAF8-3448-A0E2-ECCF37FA2A0C}" type="presParOf" srcId="{C5742F62-829D-9B43-BC0C-505A7E588959}" destId="{62EB3F50-5E31-DA41-B337-FC209E6A6087}" srcOrd="2" destOrd="0" presId="urn:microsoft.com/office/officeart/2008/layout/LinedList"/>
    <dgm:cxn modelId="{CDEA14C2-E698-3F46-9748-B13D0CDE47AE}" type="presParOf" srcId="{C5742F62-829D-9B43-BC0C-505A7E588959}" destId="{8C57A252-8FA8-914C-B798-32CD5F756C7B}" srcOrd="3" destOrd="0" presId="urn:microsoft.com/office/officeart/2008/layout/LinedList"/>
    <dgm:cxn modelId="{41688FFF-62F1-764F-A9D7-AD4A71369DBD}" type="presParOf" srcId="{8C57A252-8FA8-914C-B798-32CD5F756C7B}" destId="{BEE13CAC-DA38-D745-A57B-87C060D2E4EB}" srcOrd="0" destOrd="0" presId="urn:microsoft.com/office/officeart/2008/layout/LinedList"/>
    <dgm:cxn modelId="{7884BBE1-E98C-BD4C-91D3-1353C10967FE}" type="presParOf" srcId="{8C57A252-8FA8-914C-B798-32CD5F756C7B}" destId="{DD8E4A22-FBBE-1B4D-B82E-272534D50F61}" srcOrd="1" destOrd="0" presId="urn:microsoft.com/office/officeart/2008/layout/LinedList"/>
    <dgm:cxn modelId="{BF569E15-F015-DF4A-B7E5-03039358F3F0}" type="presParOf" srcId="{C5742F62-829D-9B43-BC0C-505A7E588959}" destId="{D7E68A48-F2A3-FF42-9EF7-3621464A8B9A}" srcOrd="4" destOrd="0" presId="urn:microsoft.com/office/officeart/2008/layout/LinedList"/>
    <dgm:cxn modelId="{46891F16-38D2-F741-A32B-B9BDB1040580}" type="presParOf" srcId="{C5742F62-829D-9B43-BC0C-505A7E588959}" destId="{B62682F0-13E2-FF4E-B79B-A4889A492D90}" srcOrd="5" destOrd="0" presId="urn:microsoft.com/office/officeart/2008/layout/LinedList"/>
    <dgm:cxn modelId="{6088DC30-5A13-4049-8054-43161A1614FF}" type="presParOf" srcId="{B62682F0-13E2-FF4E-B79B-A4889A492D90}" destId="{DDCBA4DC-7585-C541-B62D-DFD8FA76351B}" srcOrd="0" destOrd="0" presId="urn:microsoft.com/office/officeart/2008/layout/LinedList"/>
    <dgm:cxn modelId="{9E8DAF5D-2C92-1142-A205-516D34CC9AE6}" type="presParOf" srcId="{B62682F0-13E2-FF4E-B79B-A4889A492D90}" destId="{D9EFED08-7B92-4640-BD5B-CCA7CD365D8F}" srcOrd="1" destOrd="0" presId="urn:microsoft.com/office/officeart/2008/layout/LinedList"/>
    <dgm:cxn modelId="{8531CDBB-0FC6-F942-A404-709FE9CB6978}" type="presParOf" srcId="{C5742F62-829D-9B43-BC0C-505A7E588959}" destId="{D0274F18-E4A6-CF45-9118-824061A98C96}" srcOrd="6" destOrd="0" presId="urn:microsoft.com/office/officeart/2008/layout/LinedList"/>
    <dgm:cxn modelId="{A5E77C8B-EC63-504F-B627-0F99182E2E73}" type="presParOf" srcId="{C5742F62-829D-9B43-BC0C-505A7E588959}" destId="{E6DC7ACE-A90F-7446-B6D6-B02DBA906DB8}" srcOrd="7" destOrd="0" presId="urn:microsoft.com/office/officeart/2008/layout/LinedList"/>
    <dgm:cxn modelId="{C6CAD1B9-9BB6-A24F-9A7F-A0490ADA5935}" type="presParOf" srcId="{E6DC7ACE-A90F-7446-B6D6-B02DBA906DB8}" destId="{4E82FDF0-F6F8-3649-B582-98EB931C8001}" srcOrd="0" destOrd="0" presId="urn:microsoft.com/office/officeart/2008/layout/LinedList"/>
    <dgm:cxn modelId="{F0B8638E-F08D-0240-BF4A-906D45674EE1}" type="presParOf" srcId="{E6DC7ACE-A90F-7446-B6D6-B02DBA906DB8}" destId="{488DBA0B-F7D8-0D45-B2AA-6C24C3ABE1F7}" srcOrd="1" destOrd="0" presId="urn:microsoft.com/office/officeart/2008/layout/LinedList"/>
    <dgm:cxn modelId="{3447DF2C-7EDC-294A-A035-F88A0296D8BD}" type="presParOf" srcId="{C5742F62-829D-9B43-BC0C-505A7E588959}" destId="{BDACDFA2-D4EF-9445-B401-E01414FF0393}" srcOrd="8" destOrd="0" presId="urn:microsoft.com/office/officeart/2008/layout/LinedList"/>
    <dgm:cxn modelId="{7CF1CD7D-8DB7-AF41-9CA3-7C5833A9EB5C}" type="presParOf" srcId="{C5742F62-829D-9B43-BC0C-505A7E588959}" destId="{3A1A9D22-A555-C447-A6C3-74D0D1ACA7C9}" srcOrd="9" destOrd="0" presId="urn:microsoft.com/office/officeart/2008/layout/LinedList"/>
    <dgm:cxn modelId="{C734190B-F5A6-404C-BD69-3F4BDF309210}" type="presParOf" srcId="{3A1A9D22-A555-C447-A6C3-74D0D1ACA7C9}" destId="{01419805-B86D-BC42-A808-FCAACA6F7E29}" srcOrd="0" destOrd="0" presId="urn:microsoft.com/office/officeart/2008/layout/LinedList"/>
    <dgm:cxn modelId="{E9E9000D-3035-BA4D-8967-D84DADFE1888}" type="presParOf" srcId="{3A1A9D22-A555-C447-A6C3-74D0D1ACA7C9}" destId="{A37E1A34-97ED-734D-B172-14EC42A885D5}" srcOrd="1" destOrd="0" presId="urn:microsoft.com/office/officeart/2008/layout/LinedList"/>
    <dgm:cxn modelId="{CF357F18-B998-8645-A723-F2E7024908FB}" type="presParOf" srcId="{C5742F62-829D-9B43-BC0C-505A7E588959}" destId="{A3B33A63-23A3-8443-B7A6-0E6660828174}" srcOrd="10" destOrd="0" presId="urn:microsoft.com/office/officeart/2008/layout/LinedList"/>
    <dgm:cxn modelId="{492A5437-E6FC-2F4C-8443-A772917916F6}" type="presParOf" srcId="{C5742F62-829D-9B43-BC0C-505A7E588959}" destId="{0219B407-1A2E-904A-8EA6-826AEE9511C8}" srcOrd="11" destOrd="0" presId="urn:microsoft.com/office/officeart/2008/layout/LinedList"/>
    <dgm:cxn modelId="{0F4A9690-875E-5845-8D2B-DB337C7A2E16}" type="presParOf" srcId="{0219B407-1A2E-904A-8EA6-826AEE9511C8}" destId="{D20B043D-52DB-874B-AB18-B1FE93A64334}" srcOrd="0" destOrd="0" presId="urn:microsoft.com/office/officeart/2008/layout/LinedList"/>
    <dgm:cxn modelId="{8AD4A687-E9C5-104C-B2CB-554440FE2E04}" type="presParOf" srcId="{0219B407-1A2E-904A-8EA6-826AEE9511C8}" destId="{FDBCF741-8979-5D43-84FA-AAE4BE5EA494}" srcOrd="1" destOrd="0" presId="urn:microsoft.com/office/officeart/2008/layout/LinedList"/>
    <dgm:cxn modelId="{E5CA7D48-5E93-0243-8FE5-7B93AE85C802}" type="presParOf" srcId="{C5742F62-829D-9B43-BC0C-505A7E588959}" destId="{E4484CE2-108A-0E4A-ACDC-FD7526493556}" srcOrd="12" destOrd="0" presId="urn:microsoft.com/office/officeart/2008/layout/LinedList"/>
    <dgm:cxn modelId="{545215B8-054A-2142-82E5-9AE782088BFD}" type="presParOf" srcId="{C5742F62-829D-9B43-BC0C-505A7E588959}" destId="{B043FC1E-6B01-564C-ADD7-9C4E46866697}" srcOrd="13" destOrd="0" presId="urn:microsoft.com/office/officeart/2008/layout/LinedList"/>
    <dgm:cxn modelId="{F982B2B7-4076-E542-8C88-0B4FDFC8B313}" type="presParOf" srcId="{B043FC1E-6B01-564C-ADD7-9C4E46866697}" destId="{8CE4506A-7632-DC48-B577-7000BEA79DE9}" srcOrd="0" destOrd="0" presId="urn:microsoft.com/office/officeart/2008/layout/LinedList"/>
    <dgm:cxn modelId="{5C16CCDA-7A80-254F-912E-C8C17825EC9F}" type="presParOf" srcId="{B043FC1E-6B01-564C-ADD7-9C4E46866697}" destId="{8446C017-270D-4446-B416-8A23AB1D4AB1}" srcOrd="1" destOrd="0" presId="urn:microsoft.com/office/officeart/2008/layout/LinedList"/>
    <dgm:cxn modelId="{B7BF1B9E-DF23-E54E-9618-0BF500C61FC9}" type="presParOf" srcId="{C5742F62-829D-9B43-BC0C-505A7E588959}" destId="{42A1DB1D-674F-5845-A65D-5A2AFFE96F42}" srcOrd="14" destOrd="0" presId="urn:microsoft.com/office/officeart/2008/layout/LinedList"/>
    <dgm:cxn modelId="{0E0ADC7D-4D6C-1647-A572-71F1E116FADE}" type="presParOf" srcId="{C5742F62-829D-9B43-BC0C-505A7E588959}" destId="{0825CAF2-794F-234F-8467-B4478488C681}" srcOrd="15" destOrd="0" presId="urn:microsoft.com/office/officeart/2008/layout/LinedList"/>
    <dgm:cxn modelId="{58660DC7-2EFC-274F-8A81-D40CAB7E3AB0}" type="presParOf" srcId="{0825CAF2-794F-234F-8467-B4478488C681}" destId="{382BC181-927E-6B48-BAEA-99FFF806C199}" srcOrd="0" destOrd="0" presId="urn:microsoft.com/office/officeart/2008/layout/LinedList"/>
    <dgm:cxn modelId="{5811FFDC-959C-824E-AE86-C474A75AC1B8}" type="presParOf" srcId="{0825CAF2-794F-234F-8467-B4478488C681}" destId="{5F696AF3-AF6D-6342-AC7A-B2E409EC69EA}" srcOrd="1" destOrd="0" presId="urn:microsoft.com/office/officeart/2008/layout/LinedList"/>
    <dgm:cxn modelId="{631C4742-946B-8B44-B648-23AE174D4C13}" type="presParOf" srcId="{C5742F62-829D-9B43-BC0C-505A7E588959}" destId="{9145A6E9-85F9-CD4F-A132-932DA8320C26}" srcOrd="16" destOrd="0" presId="urn:microsoft.com/office/officeart/2008/layout/LinedList"/>
    <dgm:cxn modelId="{00DB47A1-0FD3-2947-A112-982EFDF84DC1}" type="presParOf" srcId="{C5742F62-829D-9B43-BC0C-505A7E588959}" destId="{2C770229-D9AF-3547-B84B-31C005B14048}" srcOrd="17" destOrd="0" presId="urn:microsoft.com/office/officeart/2008/layout/LinedList"/>
    <dgm:cxn modelId="{5402242A-0124-D74B-BE67-60DB20A1D1A9}" type="presParOf" srcId="{2C770229-D9AF-3547-B84B-31C005B14048}" destId="{AB154169-DDD2-9944-B8CC-DAEF08438C42}" srcOrd="0" destOrd="0" presId="urn:microsoft.com/office/officeart/2008/layout/LinedList"/>
    <dgm:cxn modelId="{0752BD3C-EAA8-3B40-BF33-C08236E47078}" type="presParOf" srcId="{2C770229-D9AF-3547-B84B-31C005B14048}" destId="{47A5153E-AF57-D149-83B7-B59719BCE49C}" srcOrd="1" destOrd="0" presId="urn:microsoft.com/office/officeart/2008/layout/LinedList"/>
    <dgm:cxn modelId="{68E7776E-376A-4348-A22D-0DF62B1C165D}" type="presParOf" srcId="{C5742F62-829D-9B43-BC0C-505A7E588959}" destId="{68757A2B-AF09-4E48-B25F-AA50FDE429F0}" srcOrd="18" destOrd="0" presId="urn:microsoft.com/office/officeart/2008/layout/LinedList"/>
    <dgm:cxn modelId="{373ED6F1-2A31-5248-92F9-2620090287DC}" type="presParOf" srcId="{C5742F62-829D-9B43-BC0C-505A7E588959}" destId="{1F5E11BA-30E4-CB44-926F-7E4B4AB55ADD}" srcOrd="19" destOrd="0" presId="urn:microsoft.com/office/officeart/2008/layout/LinedList"/>
    <dgm:cxn modelId="{EBCCCC50-AEF0-A445-B9F0-72BFDFD3A0CC}" type="presParOf" srcId="{1F5E11BA-30E4-CB44-926F-7E4B4AB55ADD}" destId="{EFD72587-116B-3A40-92ED-3792AD84CD09}" srcOrd="0" destOrd="0" presId="urn:microsoft.com/office/officeart/2008/layout/LinedList"/>
    <dgm:cxn modelId="{EB017C02-9739-F64B-9321-032E5BF555F0}" type="presParOf" srcId="{1F5E11BA-30E4-CB44-926F-7E4B4AB55ADD}" destId="{E168FEB4-DA21-0149-8545-EF5F76CC1B42}" srcOrd="1" destOrd="0" presId="urn:microsoft.com/office/officeart/2008/layout/LinedList"/>
    <dgm:cxn modelId="{5DFC3F4E-C9E9-504E-B3E9-87B12429C799}" type="presParOf" srcId="{C5742F62-829D-9B43-BC0C-505A7E588959}" destId="{1E2DCADA-2B33-844E-8C88-4B4CB9EE88B4}" srcOrd="20" destOrd="0" presId="urn:microsoft.com/office/officeart/2008/layout/LinedList"/>
    <dgm:cxn modelId="{88707312-0617-F441-BE49-DA3EA0C620D2}" type="presParOf" srcId="{C5742F62-829D-9B43-BC0C-505A7E588959}" destId="{67269B74-BFB8-DA4B-B51C-99A4EAA7A5DE}" srcOrd="21" destOrd="0" presId="urn:microsoft.com/office/officeart/2008/layout/LinedList"/>
    <dgm:cxn modelId="{5F05274E-22F2-944D-AD3F-A7CD23EDA2B1}" type="presParOf" srcId="{67269B74-BFB8-DA4B-B51C-99A4EAA7A5DE}" destId="{8E481527-2A97-F249-A7B5-4E7A0D229F5F}" srcOrd="0" destOrd="0" presId="urn:microsoft.com/office/officeart/2008/layout/LinedList"/>
    <dgm:cxn modelId="{8A1AEC5F-2C5E-F143-B292-67B0D0976C5F}" type="presParOf" srcId="{67269B74-BFB8-DA4B-B51C-99A4EAA7A5DE}" destId="{CEFC93FD-74E0-734E-97B8-8CB3100C160D}" srcOrd="1" destOrd="0" presId="urn:microsoft.com/office/officeart/2008/layout/LinedList"/>
    <dgm:cxn modelId="{A43C8770-8BAD-7B4D-81A3-58009BDF04C9}" type="presParOf" srcId="{C5742F62-829D-9B43-BC0C-505A7E588959}" destId="{8BDE8D68-1CEC-484D-A6F6-C00C1B6AA8E1}" srcOrd="22" destOrd="0" presId="urn:microsoft.com/office/officeart/2008/layout/LinedList"/>
    <dgm:cxn modelId="{BF0B098F-C8CD-F049-B700-3E824B4338EE}" type="presParOf" srcId="{C5742F62-829D-9B43-BC0C-505A7E588959}" destId="{4C3AF5A9-6B64-AE44-AD92-818CCA757FA4}" srcOrd="23" destOrd="0" presId="urn:microsoft.com/office/officeart/2008/layout/LinedList"/>
    <dgm:cxn modelId="{2D0C600C-973F-134B-A3D7-D4D7AC35233F}" type="presParOf" srcId="{4C3AF5A9-6B64-AE44-AD92-818CCA757FA4}" destId="{C04D57A1-DE7B-FE4A-AAAD-F2CEA18ED66E}" srcOrd="0" destOrd="0" presId="urn:microsoft.com/office/officeart/2008/layout/LinedList"/>
    <dgm:cxn modelId="{10439BF0-3872-3B46-881E-654CDA46CF20}" type="presParOf" srcId="{4C3AF5A9-6B64-AE44-AD92-818CCA757FA4}" destId="{DD1D2162-B5FB-3C44-B163-70EFA78F0D37}" srcOrd="1" destOrd="0" presId="urn:microsoft.com/office/officeart/2008/layout/LinedList"/>
    <dgm:cxn modelId="{51A4A4A8-0C34-1844-BE06-3CD895CA2B35}" type="presParOf" srcId="{C5742F62-829D-9B43-BC0C-505A7E588959}" destId="{5286555A-71AC-DD40-874A-7BE2F277286D}" srcOrd="24" destOrd="0" presId="urn:microsoft.com/office/officeart/2008/layout/LinedList"/>
    <dgm:cxn modelId="{BAB1929F-0C36-974D-9147-168B80ADA265}" type="presParOf" srcId="{C5742F62-829D-9B43-BC0C-505A7E588959}" destId="{ECECAF48-4F73-1947-B9FE-1854447F016C}" srcOrd="25" destOrd="0" presId="urn:microsoft.com/office/officeart/2008/layout/LinedList"/>
    <dgm:cxn modelId="{F266909B-3EFF-BD45-AAED-C01913955F1F}" type="presParOf" srcId="{ECECAF48-4F73-1947-B9FE-1854447F016C}" destId="{EF49DD32-64DA-064E-9057-0825E24C4F58}" srcOrd="0" destOrd="0" presId="urn:microsoft.com/office/officeart/2008/layout/LinedList"/>
    <dgm:cxn modelId="{6B17A87A-D69E-BC40-B5B1-293A5476F6CD}" type="presParOf" srcId="{ECECAF48-4F73-1947-B9FE-1854447F016C}" destId="{9858F0B8-A22B-3749-AE06-FF2D0F04C794}" srcOrd="1" destOrd="0" presId="urn:microsoft.com/office/officeart/2008/layout/LinedList"/>
    <dgm:cxn modelId="{59B778EE-C8F8-AE47-B6AF-4556C957B8F0}" type="presParOf" srcId="{C5742F62-829D-9B43-BC0C-505A7E588959}" destId="{3031854B-5E57-334C-A538-AF81CDB20A0D}" srcOrd="26" destOrd="0" presId="urn:microsoft.com/office/officeart/2008/layout/LinedList"/>
    <dgm:cxn modelId="{8DD2EB43-4650-404E-86C8-D295C2BFE8E2}" type="presParOf" srcId="{C5742F62-829D-9B43-BC0C-505A7E588959}" destId="{187FA0F9-8DD2-494C-BF1E-DEA99103EBC3}" srcOrd="27" destOrd="0" presId="urn:microsoft.com/office/officeart/2008/layout/LinedList"/>
    <dgm:cxn modelId="{F6E9EBE7-EF8A-F14C-93EB-98D0DF984606}" type="presParOf" srcId="{187FA0F9-8DD2-494C-BF1E-DEA99103EBC3}" destId="{BC95A7DC-941C-A34E-AED3-D5CDFA499E9E}" srcOrd="0" destOrd="0" presId="urn:microsoft.com/office/officeart/2008/layout/LinedList"/>
    <dgm:cxn modelId="{2F27C9DA-9066-C847-B985-87011A237CA3}" type="presParOf" srcId="{187FA0F9-8DD2-494C-BF1E-DEA99103EBC3}" destId="{6DC9E18B-9A5F-1242-BCC3-9A60CB00D0ED}" srcOrd="1" destOrd="0" presId="urn:microsoft.com/office/officeart/2008/layout/LinedList"/>
    <dgm:cxn modelId="{3AFDBE12-53EA-8B49-BBF3-DE03BAA06491}" type="presParOf" srcId="{C5742F62-829D-9B43-BC0C-505A7E588959}" destId="{7883BDED-5E50-1345-9A52-E2D82E8CD9EB}" srcOrd="28" destOrd="0" presId="urn:microsoft.com/office/officeart/2008/layout/LinedList"/>
    <dgm:cxn modelId="{C0F7F4E3-DFFF-8C4A-BD5C-E89E252D0B9C}" type="presParOf" srcId="{C5742F62-829D-9B43-BC0C-505A7E588959}" destId="{924AC647-6C7F-7E4E-A06E-2BFD4B136F1B}" srcOrd="29" destOrd="0" presId="urn:microsoft.com/office/officeart/2008/layout/LinedList"/>
    <dgm:cxn modelId="{D1F4E4EE-65A9-6C4B-9C74-B7D3F6D8E86D}" type="presParOf" srcId="{924AC647-6C7F-7E4E-A06E-2BFD4B136F1B}" destId="{48F2F617-1A49-8840-B769-D994E7554340}" srcOrd="0" destOrd="0" presId="urn:microsoft.com/office/officeart/2008/layout/LinedList"/>
    <dgm:cxn modelId="{08D2206A-A45B-D341-987C-CE733F205E6E}" type="presParOf" srcId="{924AC647-6C7F-7E4E-A06E-2BFD4B136F1B}" destId="{D6C42533-D6CE-7342-9292-DBAAF2AEDD00}" srcOrd="1" destOrd="0" presId="urn:microsoft.com/office/officeart/2008/layout/LinedList"/>
    <dgm:cxn modelId="{B2B21BF7-3917-BA49-821E-5A7A7619D512}" type="presParOf" srcId="{C5742F62-829D-9B43-BC0C-505A7E588959}" destId="{10A60D13-BAA2-7E42-BC18-4D068760B570}" srcOrd="30" destOrd="0" presId="urn:microsoft.com/office/officeart/2008/layout/LinedList"/>
    <dgm:cxn modelId="{B99A80CF-4C0F-DD40-88C4-E5DC093A8F93}" type="presParOf" srcId="{C5742F62-829D-9B43-BC0C-505A7E588959}" destId="{EE253A71-86BE-0D44-A41E-DB529B0494C0}" srcOrd="31" destOrd="0" presId="urn:microsoft.com/office/officeart/2008/layout/LinedList"/>
    <dgm:cxn modelId="{32DA6C22-42E0-8C4D-9D7F-EF619F47E685}" type="presParOf" srcId="{EE253A71-86BE-0D44-A41E-DB529B0494C0}" destId="{FE6431A4-978E-5A42-AE5E-52B3C629CA15}" srcOrd="0" destOrd="0" presId="urn:microsoft.com/office/officeart/2008/layout/LinedList"/>
    <dgm:cxn modelId="{7D5949B9-ADE9-8F48-ABBD-5B4EC13289A7}" type="presParOf" srcId="{EE253A71-86BE-0D44-A41E-DB529B0494C0}" destId="{E9C1D337-7596-1F46-9E49-D95B49119647}" srcOrd="1" destOrd="0" presId="urn:microsoft.com/office/officeart/2008/layout/LinedList"/>
    <dgm:cxn modelId="{BFDE6987-C51F-1041-8B67-2D54AFDDEE2A}" type="presParOf" srcId="{C5742F62-829D-9B43-BC0C-505A7E588959}" destId="{CE936570-D32B-B14D-8BBE-E74D59FED7DC}" srcOrd="32" destOrd="0" presId="urn:microsoft.com/office/officeart/2008/layout/LinedList"/>
    <dgm:cxn modelId="{830229D4-D5FA-7444-B785-890BA9853CCE}" type="presParOf" srcId="{C5742F62-829D-9B43-BC0C-505A7E588959}" destId="{8A225E07-3FC3-AC4D-BE60-8BB02ED2E19D}" srcOrd="33" destOrd="0" presId="urn:microsoft.com/office/officeart/2008/layout/LinedList"/>
    <dgm:cxn modelId="{3554756C-E365-B844-8A5A-5040B80D5DBD}" type="presParOf" srcId="{8A225E07-3FC3-AC4D-BE60-8BB02ED2E19D}" destId="{BB6EA3C6-EE74-4E45-8F09-665EABF147BD}" srcOrd="0" destOrd="0" presId="urn:microsoft.com/office/officeart/2008/layout/LinedList"/>
    <dgm:cxn modelId="{7EA9A3C1-A4D9-1C40-A5BD-7A49E6B2ECCA}" type="presParOf" srcId="{8A225E07-3FC3-AC4D-BE60-8BB02ED2E19D}" destId="{9B01B194-DDA3-6642-A6A6-28CF93393AA9}" srcOrd="1" destOrd="0" presId="urn:microsoft.com/office/officeart/2008/layout/LinedList"/>
    <dgm:cxn modelId="{3994E91D-5BFA-7E4C-A0E8-FC0F59BD6CD0}" type="presParOf" srcId="{C5742F62-829D-9B43-BC0C-505A7E588959}" destId="{C7DA80E7-DC6D-2B44-A228-B2AF51E25D4D}" srcOrd="34" destOrd="0" presId="urn:microsoft.com/office/officeart/2008/layout/LinedList"/>
    <dgm:cxn modelId="{86D2FA58-5991-1448-B924-A62BFD5EC7AB}" type="presParOf" srcId="{C5742F62-829D-9B43-BC0C-505A7E588959}" destId="{219C5D15-3EC7-AF48-97EC-B10FEF7AAD63}" srcOrd="35" destOrd="0" presId="urn:microsoft.com/office/officeart/2008/layout/LinedList"/>
    <dgm:cxn modelId="{433CC3C2-2CF7-1245-94E9-2B8403C215B8}" type="presParOf" srcId="{219C5D15-3EC7-AF48-97EC-B10FEF7AAD63}" destId="{F718ED96-FCA6-B54A-A498-B13A8677D46B}" srcOrd="0" destOrd="0" presId="urn:microsoft.com/office/officeart/2008/layout/LinedList"/>
    <dgm:cxn modelId="{CC856399-A9B4-9545-B7DA-D82926D94DE6}" type="presParOf" srcId="{219C5D15-3EC7-AF48-97EC-B10FEF7AAD63}" destId="{02DFB282-EE53-9346-B344-A9BEBBB983E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D74795-C493-CC42-903D-565CB542AAA3}">
      <dsp:nvSpPr>
        <dsp:cNvPr id="0" name=""/>
        <dsp:cNvSpPr/>
      </dsp:nvSpPr>
      <dsp:spPr>
        <a:xfrm>
          <a:off x="0" y="2470"/>
          <a:ext cx="6678593" cy="1282972"/>
        </a:xfrm>
        <a:prstGeom prst="round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t>Homeless</a:t>
          </a:r>
          <a:endParaRPr lang="en-US" sz="1600" kern="1200" dirty="0"/>
        </a:p>
      </dsp:txBody>
      <dsp:txXfrm>
        <a:off x="62630" y="65100"/>
        <a:ext cx="6553333" cy="1157712"/>
      </dsp:txXfrm>
    </dsp:sp>
    <dsp:sp modelId="{71D7217C-136C-8A43-B8EC-B1E51384B338}">
      <dsp:nvSpPr>
        <dsp:cNvPr id="0" name=""/>
        <dsp:cNvSpPr/>
      </dsp:nvSpPr>
      <dsp:spPr>
        <a:xfrm>
          <a:off x="0" y="1295160"/>
          <a:ext cx="6678593" cy="1282972"/>
        </a:xfrm>
        <a:prstGeom prst="roundRect">
          <a:avLst/>
        </a:prstGeom>
        <a:gradFill rotWithShape="0">
          <a:gsLst>
            <a:gs pos="0">
              <a:schemeClr val="accent2">
                <a:hueOff val="-2587972"/>
                <a:satOff val="11465"/>
                <a:lumOff val="-4216"/>
                <a:alphaOff val="0"/>
                <a:tint val="97000"/>
                <a:satMod val="100000"/>
                <a:lumMod val="102000"/>
              </a:schemeClr>
            </a:gs>
            <a:gs pos="50000">
              <a:schemeClr val="accent2">
                <a:hueOff val="-2587972"/>
                <a:satOff val="11465"/>
                <a:lumOff val="-4216"/>
                <a:alphaOff val="0"/>
                <a:shade val="100000"/>
                <a:satMod val="103000"/>
                <a:lumMod val="100000"/>
              </a:schemeClr>
            </a:gs>
            <a:gs pos="100000">
              <a:schemeClr val="accent2">
                <a:hueOff val="-2587972"/>
                <a:satOff val="11465"/>
                <a:lumOff val="-4216"/>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t>At Risk of Homelessness</a:t>
          </a:r>
          <a:endParaRPr lang="en-US" sz="1600" kern="1200" dirty="0"/>
        </a:p>
      </dsp:txBody>
      <dsp:txXfrm>
        <a:off x="62630" y="1357790"/>
        <a:ext cx="6553333" cy="1157712"/>
      </dsp:txXfrm>
    </dsp:sp>
    <dsp:sp modelId="{14026B4C-9C2F-AE4E-A260-89D2AB91AB77}">
      <dsp:nvSpPr>
        <dsp:cNvPr id="0" name=""/>
        <dsp:cNvSpPr/>
      </dsp:nvSpPr>
      <dsp:spPr>
        <a:xfrm>
          <a:off x="0" y="2587849"/>
          <a:ext cx="6678593" cy="1282972"/>
        </a:xfrm>
        <a:prstGeom prst="roundRect">
          <a:avLst/>
        </a:prstGeom>
        <a:gradFill rotWithShape="0">
          <a:gsLst>
            <a:gs pos="0">
              <a:schemeClr val="accent2">
                <a:hueOff val="-5175944"/>
                <a:satOff val="22930"/>
                <a:lumOff val="-8432"/>
                <a:alphaOff val="0"/>
                <a:tint val="97000"/>
                <a:satMod val="100000"/>
                <a:lumMod val="102000"/>
              </a:schemeClr>
            </a:gs>
            <a:gs pos="50000">
              <a:schemeClr val="accent2">
                <a:hueOff val="-5175944"/>
                <a:satOff val="22930"/>
                <a:lumOff val="-8432"/>
                <a:alphaOff val="0"/>
                <a:shade val="100000"/>
                <a:satMod val="103000"/>
                <a:lumMod val="100000"/>
              </a:schemeClr>
            </a:gs>
            <a:gs pos="100000">
              <a:schemeClr val="accent2">
                <a:hueOff val="-5175944"/>
                <a:satOff val="22930"/>
                <a:lumOff val="-8432"/>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b="1" kern="1200" dirty="0"/>
            <a:t>Fleeing, or Attempting to Flee, Domestic Violence, Dating Violence, Sexual Assault, Stalking, or Human Trafficking</a:t>
          </a:r>
          <a:endParaRPr lang="en-US" sz="1600" kern="1200" dirty="0"/>
        </a:p>
      </dsp:txBody>
      <dsp:txXfrm>
        <a:off x="62630" y="2650479"/>
        <a:ext cx="6553333" cy="1157712"/>
      </dsp:txXfrm>
    </dsp:sp>
    <dsp:sp modelId="{7810A710-9E64-5E42-9473-B4472CFAEAC5}">
      <dsp:nvSpPr>
        <dsp:cNvPr id="0" name=""/>
        <dsp:cNvSpPr/>
      </dsp:nvSpPr>
      <dsp:spPr>
        <a:xfrm>
          <a:off x="0" y="3880539"/>
          <a:ext cx="6678593" cy="1282972"/>
        </a:xfrm>
        <a:prstGeom prst="roundRect">
          <a:avLst/>
        </a:prstGeom>
        <a:gradFill rotWithShape="0">
          <a:gsLst>
            <a:gs pos="0">
              <a:schemeClr val="accent2">
                <a:hueOff val="-7763915"/>
                <a:satOff val="34394"/>
                <a:lumOff val="-12648"/>
                <a:alphaOff val="0"/>
                <a:tint val="97000"/>
                <a:satMod val="100000"/>
                <a:lumMod val="102000"/>
              </a:schemeClr>
            </a:gs>
            <a:gs pos="50000">
              <a:schemeClr val="accent2">
                <a:hueOff val="-7763915"/>
                <a:satOff val="34394"/>
                <a:lumOff val="-12648"/>
                <a:alphaOff val="0"/>
                <a:shade val="100000"/>
                <a:satMod val="103000"/>
                <a:lumMod val="100000"/>
              </a:schemeClr>
            </a:gs>
            <a:gs pos="100000">
              <a:schemeClr val="accent2">
                <a:hueOff val="-7763915"/>
                <a:satOff val="34394"/>
                <a:lumOff val="-12648"/>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endParaRPr lang="en-US" sz="1600" b="1" kern="1200" dirty="0"/>
        </a:p>
        <a:p>
          <a:pPr lvl="0" algn="ctr" defTabSz="711200">
            <a:lnSpc>
              <a:spcPct val="90000"/>
            </a:lnSpc>
            <a:spcBef>
              <a:spcPct val="0"/>
            </a:spcBef>
            <a:spcAft>
              <a:spcPct val="35000"/>
            </a:spcAft>
          </a:pPr>
          <a:r>
            <a:rPr lang="en-US" sz="1600" b="1" kern="1200" dirty="0"/>
            <a:t>Other Populations</a:t>
          </a:r>
        </a:p>
        <a:p>
          <a:pPr lvl="0" algn="ctr" defTabSz="711200">
            <a:lnSpc>
              <a:spcPct val="90000"/>
            </a:lnSpc>
            <a:spcBef>
              <a:spcPct val="0"/>
            </a:spcBef>
            <a:spcAft>
              <a:spcPct val="35000"/>
            </a:spcAft>
          </a:pPr>
          <a:r>
            <a:rPr lang="en-US" sz="1600" b="1" kern="1200" dirty="0"/>
            <a:t>#1) </a:t>
          </a:r>
          <a:r>
            <a:rPr lang="en-US" sz="1600" kern="1200" dirty="0"/>
            <a:t>Other Families Requiring Services or Housing Assistance to Prevent Homelessness</a:t>
          </a:r>
        </a:p>
        <a:p>
          <a:pPr lvl="0" algn="ctr" defTabSz="711200">
            <a:lnSpc>
              <a:spcPct val="90000"/>
            </a:lnSpc>
            <a:spcBef>
              <a:spcPct val="0"/>
            </a:spcBef>
            <a:spcAft>
              <a:spcPct val="35000"/>
            </a:spcAft>
          </a:pPr>
          <a:r>
            <a:rPr lang="en-US" sz="1600" kern="1200" dirty="0"/>
            <a:t>#2) </a:t>
          </a:r>
          <a:r>
            <a:rPr lang="en-US" sz="1600" b="1" kern="1200" dirty="0"/>
            <a:t>At Greatest Risk of Housing Instability</a:t>
          </a:r>
          <a:endParaRPr lang="en-US" sz="1600" kern="1200" dirty="0"/>
        </a:p>
        <a:p>
          <a:pPr lvl="0" algn="l" defTabSz="711200">
            <a:lnSpc>
              <a:spcPct val="90000"/>
            </a:lnSpc>
            <a:spcBef>
              <a:spcPct val="0"/>
            </a:spcBef>
            <a:spcAft>
              <a:spcPct val="35000"/>
            </a:spcAft>
          </a:pPr>
          <a:endParaRPr lang="en-US" sz="1400" kern="1200" dirty="0"/>
        </a:p>
      </dsp:txBody>
      <dsp:txXfrm>
        <a:off x="62630" y="3943169"/>
        <a:ext cx="6553333" cy="1157712"/>
      </dsp:txXfrm>
    </dsp:sp>
    <dsp:sp modelId="{B9324B1D-E780-6B40-9DB3-9E0A0630DA0F}">
      <dsp:nvSpPr>
        <dsp:cNvPr id="0" name=""/>
        <dsp:cNvSpPr/>
      </dsp:nvSpPr>
      <dsp:spPr>
        <a:xfrm>
          <a:off x="0" y="5173228"/>
          <a:ext cx="6678593" cy="1282972"/>
        </a:xfrm>
        <a:prstGeom prst="roundRect">
          <a:avLst/>
        </a:prstGeom>
        <a:gradFill rotWithShape="0">
          <a:gsLst>
            <a:gs pos="0">
              <a:schemeClr val="accent2">
                <a:hueOff val="-10351888"/>
                <a:satOff val="45859"/>
                <a:lumOff val="-16864"/>
                <a:alphaOff val="0"/>
                <a:tint val="97000"/>
                <a:satMod val="100000"/>
                <a:lumMod val="102000"/>
              </a:schemeClr>
            </a:gs>
            <a:gs pos="50000">
              <a:schemeClr val="accent2">
                <a:hueOff val="-10351888"/>
                <a:satOff val="45859"/>
                <a:lumOff val="-16864"/>
                <a:alphaOff val="0"/>
                <a:shade val="100000"/>
                <a:satMod val="103000"/>
                <a:lumMod val="100000"/>
              </a:schemeClr>
            </a:gs>
            <a:gs pos="100000">
              <a:schemeClr val="accent2">
                <a:hueOff val="-10351888"/>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Veterans and Families that Include a Veteran Family Member (that meet one of the preceding eligible populations)</a:t>
          </a:r>
        </a:p>
      </dsp:txBody>
      <dsp:txXfrm>
        <a:off x="62630" y="5235858"/>
        <a:ext cx="6553333" cy="11577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6245B8-B896-C349-AEC3-0B22D313A0C0}">
      <dsp:nvSpPr>
        <dsp:cNvPr id="0" name=""/>
        <dsp:cNvSpPr/>
      </dsp:nvSpPr>
      <dsp:spPr>
        <a:xfrm>
          <a:off x="809" y="881830"/>
          <a:ext cx="3157464" cy="1894478"/>
        </a:xfrm>
        <a:prstGeom prst="rect">
          <a:avLst/>
        </a:prstGeom>
        <a:gradFill rotWithShape="0">
          <a:gsLst>
            <a:gs pos="0">
              <a:schemeClr val="accent2">
                <a:hueOff val="0"/>
                <a:satOff val="0"/>
                <a:lumOff val="0"/>
                <a:alphaOff val="0"/>
                <a:tint val="97000"/>
                <a:satMod val="100000"/>
                <a:lumMod val="102000"/>
              </a:schemeClr>
            </a:gs>
            <a:gs pos="50000">
              <a:schemeClr val="accent2">
                <a:hueOff val="0"/>
                <a:satOff val="0"/>
                <a:lumOff val="0"/>
                <a:alphaOff val="0"/>
                <a:shade val="100000"/>
                <a:satMod val="103000"/>
                <a:lumMod val="100000"/>
              </a:schemeClr>
            </a:gs>
            <a:gs pos="100000">
              <a:schemeClr val="accent2">
                <a:hueOff val="0"/>
                <a:satOff val="0"/>
                <a:lumOff val="0"/>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a:t>1. Acquisition and Development of Non-Congregate Shelter Units</a:t>
          </a:r>
        </a:p>
      </dsp:txBody>
      <dsp:txXfrm>
        <a:off x="809" y="881830"/>
        <a:ext cx="3157464" cy="1894478"/>
      </dsp:txXfrm>
    </dsp:sp>
    <dsp:sp modelId="{466B1699-00C5-6142-8F17-568458BEE625}">
      <dsp:nvSpPr>
        <dsp:cNvPr id="0" name=""/>
        <dsp:cNvSpPr/>
      </dsp:nvSpPr>
      <dsp:spPr>
        <a:xfrm>
          <a:off x="3474020" y="881830"/>
          <a:ext cx="3157464" cy="1894478"/>
        </a:xfrm>
        <a:prstGeom prst="rect">
          <a:avLst/>
        </a:prstGeom>
        <a:gradFill rotWithShape="0">
          <a:gsLst>
            <a:gs pos="0">
              <a:schemeClr val="accent2">
                <a:hueOff val="-3450629"/>
                <a:satOff val="15286"/>
                <a:lumOff val="-5621"/>
                <a:alphaOff val="0"/>
                <a:tint val="97000"/>
                <a:satMod val="100000"/>
                <a:lumMod val="102000"/>
              </a:schemeClr>
            </a:gs>
            <a:gs pos="50000">
              <a:schemeClr val="accent2">
                <a:hueOff val="-3450629"/>
                <a:satOff val="15286"/>
                <a:lumOff val="-5621"/>
                <a:alphaOff val="0"/>
                <a:shade val="100000"/>
                <a:satMod val="103000"/>
                <a:lumMod val="100000"/>
              </a:schemeClr>
            </a:gs>
            <a:gs pos="100000">
              <a:schemeClr val="accent2">
                <a:hueOff val="-3450629"/>
                <a:satOff val="15286"/>
                <a:lumOff val="-5621"/>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a:t>2. Provision of Supportive Services</a:t>
          </a:r>
        </a:p>
      </dsp:txBody>
      <dsp:txXfrm>
        <a:off x="3474020" y="881830"/>
        <a:ext cx="3157464" cy="1894478"/>
      </dsp:txXfrm>
    </dsp:sp>
    <dsp:sp modelId="{557C3AB4-4D63-384A-A880-2BECD8797592}">
      <dsp:nvSpPr>
        <dsp:cNvPr id="0" name=""/>
        <dsp:cNvSpPr/>
      </dsp:nvSpPr>
      <dsp:spPr>
        <a:xfrm>
          <a:off x="809" y="3092055"/>
          <a:ext cx="3157464" cy="1894478"/>
        </a:xfrm>
        <a:prstGeom prst="rect">
          <a:avLst/>
        </a:prstGeom>
        <a:gradFill rotWithShape="0">
          <a:gsLst>
            <a:gs pos="0">
              <a:schemeClr val="accent2">
                <a:hueOff val="-6901259"/>
                <a:satOff val="30573"/>
                <a:lumOff val="-11243"/>
                <a:alphaOff val="0"/>
                <a:tint val="97000"/>
                <a:satMod val="100000"/>
                <a:lumMod val="102000"/>
              </a:schemeClr>
            </a:gs>
            <a:gs pos="50000">
              <a:schemeClr val="accent2">
                <a:hueOff val="-6901259"/>
                <a:satOff val="30573"/>
                <a:lumOff val="-11243"/>
                <a:alphaOff val="0"/>
                <a:shade val="100000"/>
                <a:satMod val="103000"/>
                <a:lumMod val="100000"/>
              </a:schemeClr>
            </a:gs>
            <a:gs pos="100000">
              <a:schemeClr val="accent2">
                <a:hueOff val="-6901259"/>
                <a:satOff val="30573"/>
                <a:lumOff val="-11243"/>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dirty="0"/>
            <a:t>3. Development and Support of Affordable Housing</a:t>
          </a:r>
        </a:p>
      </dsp:txBody>
      <dsp:txXfrm>
        <a:off x="809" y="3092055"/>
        <a:ext cx="3157464" cy="1894478"/>
      </dsp:txXfrm>
    </dsp:sp>
    <dsp:sp modelId="{C42ECDB3-F491-B34F-919D-8549DFE894B2}">
      <dsp:nvSpPr>
        <dsp:cNvPr id="0" name=""/>
        <dsp:cNvSpPr/>
      </dsp:nvSpPr>
      <dsp:spPr>
        <a:xfrm>
          <a:off x="3474020" y="3092055"/>
          <a:ext cx="3157464" cy="1894478"/>
        </a:xfrm>
        <a:prstGeom prst="rect">
          <a:avLst/>
        </a:prstGeom>
        <a:gradFill rotWithShape="0">
          <a:gsLst>
            <a:gs pos="0">
              <a:schemeClr val="accent2">
                <a:hueOff val="-10351888"/>
                <a:satOff val="45859"/>
                <a:lumOff val="-16864"/>
                <a:alphaOff val="0"/>
                <a:tint val="97000"/>
                <a:satMod val="100000"/>
                <a:lumMod val="102000"/>
              </a:schemeClr>
            </a:gs>
            <a:gs pos="50000">
              <a:schemeClr val="accent2">
                <a:hueOff val="-10351888"/>
                <a:satOff val="45859"/>
                <a:lumOff val="-16864"/>
                <a:alphaOff val="0"/>
                <a:shade val="100000"/>
                <a:satMod val="103000"/>
                <a:lumMod val="100000"/>
              </a:schemeClr>
            </a:gs>
            <a:gs pos="100000">
              <a:schemeClr val="accent2">
                <a:hueOff val="-10351888"/>
                <a:satOff val="45859"/>
                <a:lumOff val="-16864"/>
                <a:alphaOff val="0"/>
                <a:shade val="93000"/>
                <a:satMod val="110000"/>
                <a:lumMod val="99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a:lnSpc>
              <a:spcPct val="90000"/>
            </a:lnSpc>
            <a:spcBef>
              <a:spcPct val="0"/>
            </a:spcBef>
            <a:spcAft>
              <a:spcPct val="35000"/>
            </a:spcAft>
          </a:pPr>
          <a:r>
            <a:rPr lang="en-US" sz="3100" kern="1200"/>
            <a:t>4. Tenant Based Rental Assistance (TBRA)</a:t>
          </a:r>
        </a:p>
      </dsp:txBody>
      <dsp:txXfrm>
        <a:off x="3474020" y="3092055"/>
        <a:ext cx="3157464" cy="18944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19FCD1-6BC0-9C47-AAD9-EE93F66DD8E5}">
      <dsp:nvSpPr>
        <dsp:cNvPr id="0" name=""/>
        <dsp:cNvSpPr/>
      </dsp:nvSpPr>
      <dsp:spPr>
        <a:xfrm>
          <a:off x="0" y="733"/>
          <a:ext cx="6338230" cy="0"/>
        </a:xfrm>
        <a:prstGeom prst="line">
          <a:avLst/>
        </a:prstGeom>
        <a:gradFill rotWithShape="0">
          <a:gsLst>
            <a:gs pos="0">
              <a:schemeClr val="accent5">
                <a:hueOff val="0"/>
                <a:satOff val="0"/>
                <a:lumOff val="0"/>
                <a:alphaOff val="0"/>
                <a:tint val="97000"/>
                <a:satMod val="100000"/>
                <a:lumMod val="102000"/>
              </a:schemeClr>
            </a:gs>
            <a:gs pos="50000">
              <a:schemeClr val="accent5">
                <a:hueOff val="0"/>
                <a:satOff val="0"/>
                <a:lumOff val="0"/>
                <a:alphaOff val="0"/>
                <a:shade val="100000"/>
                <a:satMod val="103000"/>
                <a:lumMod val="100000"/>
              </a:schemeClr>
            </a:gs>
            <a:gs pos="100000">
              <a:schemeClr val="accent5">
                <a:hueOff val="0"/>
                <a:satOff val="0"/>
                <a:lumOff val="0"/>
                <a:alphaOff val="0"/>
                <a:shade val="93000"/>
                <a:satMod val="110000"/>
                <a:lumMod val="99000"/>
              </a:schemeClr>
            </a:gs>
          </a:gsLst>
          <a:lin ang="5400000" scaled="0"/>
        </a:gradFill>
        <a:ln w="6350" cap="flat" cmpd="sng" algn="ctr">
          <a:solidFill>
            <a:schemeClr val="accent5">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E33C848B-D4D4-C24F-B2BE-F8E3647FE82E}">
      <dsp:nvSpPr>
        <dsp:cNvPr id="0" name=""/>
        <dsp:cNvSpPr/>
      </dsp:nvSpPr>
      <dsp:spPr>
        <a:xfrm>
          <a:off x="0" y="733"/>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Childcare</a:t>
          </a:r>
        </a:p>
      </dsp:txBody>
      <dsp:txXfrm>
        <a:off x="0" y="733"/>
        <a:ext cx="6338230" cy="333655"/>
      </dsp:txXfrm>
    </dsp:sp>
    <dsp:sp modelId="{62EB3F50-5E31-DA41-B337-FC209E6A6087}">
      <dsp:nvSpPr>
        <dsp:cNvPr id="0" name=""/>
        <dsp:cNvSpPr/>
      </dsp:nvSpPr>
      <dsp:spPr>
        <a:xfrm>
          <a:off x="0" y="334388"/>
          <a:ext cx="6338230" cy="0"/>
        </a:xfrm>
        <a:prstGeom prst="line">
          <a:avLst/>
        </a:prstGeom>
        <a:gradFill rotWithShape="0">
          <a:gsLst>
            <a:gs pos="0">
              <a:schemeClr val="accent5">
                <a:hueOff val="-14110"/>
                <a:satOff val="-523"/>
                <a:lumOff val="830"/>
                <a:alphaOff val="0"/>
                <a:tint val="97000"/>
                <a:satMod val="100000"/>
                <a:lumMod val="102000"/>
              </a:schemeClr>
            </a:gs>
            <a:gs pos="50000">
              <a:schemeClr val="accent5">
                <a:hueOff val="-14110"/>
                <a:satOff val="-523"/>
                <a:lumOff val="830"/>
                <a:alphaOff val="0"/>
                <a:shade val="100000"/>
                <a:satMod val="103000"/>
                <a:lumMod val="100000"/>
              </a:schemeClr>
            </a:gs>
            <a:gs pos="100000">
              <a:schemeClr val="accent5">
                <a:hueOff val="-14110"/>
                <a:satOff val="-523"/>
                <a:lumOff val="830"/>
                <a:alphaOff val="0"/>
                <a:shade val="93000"/>
                <a:satMod val="110000"/>
                <a:lumMod val="99000"/>
              </a:schemeClr>
            </a:gs>
          </a:gsLst>
          <a:lin ang="5400000" scaled="0"/>
        </a:gradFill>
        <a:ln w="6350" cap="flat" cmpd="sng" algn="ctr">
          <a:solidFill>
            <a:schemeClr val="accent5">
              <a:hueOff val="-14110"/>
              <a:satOff val="-523"/>
              <a:lumOff val="83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BEE13CAC-DA38-D745-A57B-87C060D2E4EB}">
      <dsp:nvSpPr>
        <dsp:cNvPr id="0" name=""/>
        <dsp:cNvSpPr/>
      </dsp:nvSpPr>
      <dsp:spPr>
        <a:xfrm>
          <a:off x="0" y="334388"/>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Education services</a:t>
          </a:r>
        </a:p>
      </dsp:txBody>
      <dsp:txXfrm>
        <a:off x="0" y="334388"/>
        <a:ext cx="6338230" cy="333655"/>
      </dsp:txXfrm>
    </dsp:sp>
    <dsp:sp modelId="{D7E68A48-F2A3-FF42-9EF7-3621464A8B9A}">
      <dsp:nvSpPr>
        <dsp:cNvPr id="0" name=""/>
        <dsp:cNvSpPr/>
      </dsp:nvSpPr>
      <dsp:spPr>
        <a:xfrm>
          <a:off x="0" y="668043"/>
          <a:ext cx="6338230" cy="0"/>
        </a:xfrm>
        <a:prstGeom prst="line">
          <a:avLst/>
        </a:prstGeom>
        <a:gradFill rotWithShape="0">
          <a:gsLst>
            <a:gs pos="0">
              <a:schemeClr val="accent5">
                <a:hueOff val="-28220"/>
                <a:satOff val="-1047"/>
                <a:lumOff val="1661"/>
                <a:alphaOff val="0"/>
                <a:tint val="97000"/>
                <a:satMod val="100000"/>
                <a:lumMod val="102000"/>
              </a:schemeClr>
            </a:gs>
            <a:gs pos="50000">
              <a:schemeClr val="accent5">
                <a:hueOff val="-28220"/>
                <a:satOff val="-1047"/>
                <a:lumOff val="1661"/>
                <a:alphaOff val="0"/>
                <a:shade val="100000"/>
                <a:satMod val="103000"/>
                <a:lumMod val="100000"/>
              </a:schemeClr>
            </a:gs>
            <a:gs pos="100000">
              <a:schemeClr val="accent5">
                <a:hueOff val="-28220"/>
                <a:satOff val="-1047"/>
                <a:lumOff val="1661"/>
                <a:alphaOff val="0"/>
                <a:shade val="93000"/>
                <a:satMod val="110000"/>
                <a:lumMod val="99000"/>
              </a:schemeClr>
            </a:gs>
          </a:gsLst>
          <a:lin ang="5400000" scaled="0"/>
        </a:gradFill>
        <a:ln w="6350" cap="flat" cmpd="sng" algn="ctr">
          <a:solidFill>
            <a:schemeClr val="accent5">
              <a:hueOff val="-28220"/>
              <a:satOff val="-1047"/>
              <a:lumOff val="1661"/>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DDCBA4DC-7585-C541-B62D-DFD8FA76351B}">
      <dsp:nvSpPr>
        <dsp:cNvPr id="0" name=""/>
        <dsp:cNvSpPr/>
      </dsp:nvSpPr>
      <dsp:spPr>
        <a:xfrm>
          <a:off x="0" y="668043"/>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Food</a:t>
          </a:r>
        </a:p>
      </dsp:txBody>
      <dsp:txXfrm>
        <a:off x="0" y="668043"/>
        <a:ext cx="6338230" cy="333655"/>
      </dsp:txXfrm>
    </dsp:sp>
    <dsp:sp modelId="{D0274F18-E4A6-CF45-9118-824061A98C96}">
      <dsp:nvSpPr>
        <dsp:cNvPr id="0" name=""/>
        <dsp:cNvSpPr/>
      </dsp:nvSpPr>
      <dsp:spPr>
        <a:xfrm>
          <a:off x="0" y="1001699"/>
          <a:ext cx="6338230" cy="0"/>
        </a:xfrm>
        <a:prstGeom prst="line">
          <a:avLst/>
        </a:prstGeom>
        <a:gradFill rotWithShape="0">
          <a:gsLst>
            <a:gs pos="0">
              <a:schemeClr val="accent5">
                <a:hueOff val="-42331"/>
                <a:satOff val="-1570"/>
                <a:lumOff val="2491"/>
                <a:alphaOff val="0"/>
                <a:tint val="97000"/>
                <a:satMod val="100000"/>
                <a:lumMod val="102000"/>
              </a:schemeClr>
            </a:gs>
            <a:gs pos="50000">
              <a:schemeClr val="accent5">
                <a:hueOff val="-42331"/>
                <a:satOff val="-1570"/>
                <a:lumOff val="2491"/>
                <a:alphaOff val="0"/>
                <a:shade val="100000"/>
                <a:satMod val="103000"/>
                <a:lumMod val="100000"/>
              </a:schemeClr>
            </a:gs>
            <a:gs pos="100000">
              <a:schemeClr val="accent5">
                <a:hueOff val="-42331"/>
                <a:satOff val="-1570"/>
                <a:lumOff val="2491"/>
                <a:alphaOff val="0"/>
                <a:shade val="93000"/>
                <a:satMod val="110000"/>
                <a:lumMod val="99000"/>
              </a:schemeClr>
            </a:gs>
          </a:gsLst>
          <a:lin ang="5400000" scaled="0"/>
        </a:gradFill>
        <a:ln w="6350" cap="flat" cmpd="sng" algn="ctr">
          <a:solidFill>
            <a:schemeClr val="accent5">
              <a:hueOff val="-42331"/>
              <a:satOff val="-1570"/>
              <a:lumOff val="2491"/>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4E82FDF0-F6F8-3649-B582-98EB931C8001}">
      <dsp:nvSpPr>
        <dsp:cNvPr id="0" name=""/>
        <dsp:cNvSpPr/>
      </dsp:nvSpPr>
      <dsp:spPr>
        <a:xfrm>
          <a:off x="0" y="1001699"/>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Legal Services</a:t>
          </a:r>
        </a:p>
      </dsp:txBody>
      <dsp:txXfrm>
        <a:off x="0" y="1001699"/>
        <a:ext cx="6338230" cy="333655"/>
      </dsp:txXfrm>
    </dsp:sp>
    <dsp:sp modelId="{BDACDFA2-D4EF-9445-B401-E01414FF0393}">
      <dsp:nvSpPr>
        <dsp:cNvPr id="0" name=""/>
        <dsp:cNvSpPr/>
      </dsp:nvSpPr>
      <dsp:spPr>
        <a:xfrm>
          <a:off x="0" y="1335354"/>
          <a:ext cx="6338230" cy="0"/>
        </a:xfrm>
        <a:prstGeom prst="line">
          <a:avLst/>
        </a:prstGeom>
        <a:gradFill rotWithShape="0">
          <a:gsLst>
            <a:gs pos="0">
              <a:schemeClr val="accent5">
                <a:hueOff val="-56441"/>
                <a:satOff val="-2093"/>
                <a:lumOff val="3322"/>
                <a:alphaOff val="0"/>
                <a:tint val="97000"/>
                <a:satMod val="100000"/>
                <a:lumMod val="102000"/>
              </a:schemeClr>
            </a:gs>
            <a:gs pos="50000">
              <a:schemeClr val="accent5">
                <a:hueOff val="-56441"/>
                <a:satOff val="-2093"/>
                <a:lumOff val="3322"/>
                <a:alphaOff val="0"/>
                <a:shade val="100000"/>
                <a:satMod val="103000"/>
                <a:lumMod val="100000"/>
              </a:schemeClr>
            </a:gs>
            <a:gs pos="100000">
              <a:schemeClr val="accent5">
                <a:hueOff val="-56441"/>
                <a:satOff val="-2093"/>
                <a:lumOff val="3322"/>
                <a:alphaOff val="0"/>
                <a:shade val="93000"/>
                <a:satMod val="110000"/>
                <a:lumMod val="99000"/>
              </a:schemeClr>
            </a:gs>
          </a:gsLst>
          <a:lin ang="5400000" scaled="0"/>
        </a:gradFill>
        <a:ln w="6350" cap="flat" cmpd="sng" algn="ctr">
          <a:solidFill>
            <a:schemeClr val="accent5">
              <a:hueOff val="-56441"/>
              <a:satOff val="-2093"/>
              <a:lumOff val="3322"/>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01419805-B86D-BC42-A808-FCAACA6F7E29}">
      <dsp:nvSpPr>
        <dsp:cNvPr id="0" name=""/>
        <dsp:cNvSpPr/>
      </dsp:nvSpPr>
      <dsp:spPr>
        <a:xfrm>
          <a:off x="0" y="1335354"/>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Life skills training</a:t>
          </a:r>
        </a:p>
      </dsp:txBody>
      <dsp:txXfrm>
        <a:off x="0" y="1335354"/>
        <a:ext cx="6338230" cy="333655"/>
      </dsp:txXfrm>
    </dsp:sp>
    <dsp:sp modelId="{A3B33A63-23A3-8443-B7A6-0E6660828174}">
      <dsp:nvSpPr>
        <dsp:cNvPr id="0" name=""/>
        <dsp:cNvSpPr/>
      </dsp:nvSpPr>
      <dsp:spPr>
        <a:xfrm>
          <a:off x="0" y="1669009"/>
          <a:ext cx="6338230" cy="0"/>
        </a:xfrm>
        <a:prstGeom prst="line">
          <a:avLst/>
        </a:prstGeom>
        <a:gradFill rotWithShape="0">
          <a:gsLst>
            <a:gs pos="0">
              <a:schemeClr val="accent5">
                <a:hueOff val="-70551"/>
                <a:satOff val="-2617"/>
                <a:lumOff val="4152"/>
                <a:alphaOff val="0"/>
                <a:tint val="97000"/>
                <a:satMod val="100000"/>
                <a:lumMod val="102000"/>
              </a:schemeClr>
            </a:gs>
            <a:gs pos="50000">
              <a:schemeClr val="accent5">
                <a:hueOff val="-70551"/>
                <a:satOff val="-2617"/>
                <a:lumOff val="4152"/>
                <a:alphaOff val="0"/>
                <a:shade val="100000"/>
                <a:satMod val="103000"/>
                <a:lumMod val="100000"/>
              </a:schemeClr>
            </a:gs>
            <a:gs pos="100000">
              <a:schemeClr val="accent5">
                <a:hueOff val="-70551"/>
                <a:satOff val="-2617"/>
                <a:lumOff val="4152"/>
                <a:alphaOff val="0"/>
                <a:shade val="93000"/>
                <a:satMod val="110000"/>
                <a:lumMod val="99000"/>
              </a:schemeClr>
            </a:gs>
          </a:gsLst>
          <a:lin ang="5400000" scaled="0"/>
        </a:gradFill>
        <a:ln w="6350" cap="flat" cmpd="sng" algn="ctr">
          <a:solidFill>
            <a:schemeClr val="accent5">
              <a:hueOff val="-70551"/>
              <a:satOff val="-2617"/>
              <a:lumOff val="4152"/>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D20B043D-52DB-874B-AB18-B1FE93A64334}">
      <dsp:nvSpPr>
        <dsp:cNvPr id="0" name=""/>
        <dsp:cNvSpPr/>
      </dsp:nvSpPr>
      <dsp:spPr>
        <a:xfrm>
          <a:off x="0" y="1669009"/>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Mental Health Services</a:t>
          </a:r>
        </a:p>
      </dsp:txBody>
      <dsp:txXfrm>
        <a:off x="0" y="1669009"/>
        <a:ext cx="6338230" cy="333655"/>
      </dsp:txXfrm>
    </dsp:sp>
    <dsp:sp modelId="{E4484CE2-108A-0E4A-ACDC-FD7526493556}">
      <dsp:nvSpPr>
        <dsp:cNvPr id="0" name=""/>
        <dsp:cNvSpPr/>
      </dsp:nvSpPr>
      <dsp:spPr>
        <a:xfrm>
          <a:off x="0" y="2002664"/>
          <a:ext cx="6338230" cy="0"/>
        </a:xfrm>
        <a:prstGeom prst="line">
          <a:avLst/>
        </a:prstGeom>
        <a:gradFill rotWithShape="0">
          <a:gsLst>
            <a:gs pos="0">
              <a:schemeClr val="accent5">
                <a:hueOff val="-84661"/>
                <a:satOff val="-3140"/>
                <a:lumOff val="4982"/>
                <a:alphaOff val="0"/>
                <a:tint val="97000"/>
                <a:satMod val="100000"/>
                <a:lumMod val="102000"/>
              </a:schemeClr>
            </a:gs>
            <a:gs pos="50000">
              <a:schemeClr val="accent5">
                <a:hueOff val="-84661"/>
                <a:satOff val="-3140"/>
                <a:lumOff val="4982"/>
                <a:alphaOff val="0"/>
                <a:shade val="100000"/>
                <a:satMod val="103000"/>
                <a:lumMod val="100000"/>
              </a:schemeClr>
            </a:gs>
            <a:gs pos="100000">
              <a:schemeClr val="accent5">
                <a:hueOff val="-84661"/>
                <a:satOff val="-3140"/>
                <a:lumOff val="4982"/>
                <a:alphaOff val="0"/>
                <a:shade val="93000"/>
                <a:satMod val="110000"/>
                <a:lumMod val="99000"/>
              </a:schemeClr>
            </a:gs>
          </a:gsLst>
          <a:lin ang="5400000" scaled="0"/>
        </a:gradFill>
        <a:ln w="6350" cap="flat" cmpd="sng" algn="ctr">
          <a:solidFill>
            <a:schemeClr val="accent5">
              <a:hueOff val="-84661"/>
              <a:satOff val="-3140"/>
              <a:lumOff val="4982"/>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8CE4506A-7632-DC48-B577-7000BEA79DE9}">
      <dsp:nvSpPr>
        <dsp:cNvPr id="0" name=""/>
        <dsp:cNvSpPr/>
      </dsp:nvSpPr>
      <dsp:spPr>
        <a:xfrm>
          <a:off x="0" y="2002664"/>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Outpatient Health Services</a:t>
          </a:r>
        </a:p>
      </dsp:txBody>
      <dsp:txXfrm>
        <a:off x="0" y="2002664"/>
        <a:ext cx="6338230" cy="333655"/>
      </dsp:txXfrm>
    </dsp:sp>
    <dsp:sp modelId="{42A1DB1D-674F-5845-A65D-5A2AFFE96F42}">
      <dsp:nvSpPr>
        <dsp:cNvPr id="0" name=""/>
        <dsp:cNvSpPr/>
      </dsp:nvSpPr>
      <dsp:spPr>
        <a:xfrm>
          <a:off x="0" y="2336320"/>
          <a:ext cx="6338230" cy="0"/>
        </a:xfrm>
        <a:prstGeom prst="line">
          <a:avLst/>
        </a:prstGeom>
        <a:gradFill rotWithShape="0">
          <a:gsLst>
            <a:gs pos="0">
              <a:schemeClr val="accent5">
                <a:hueOff val="-98771"/>
                <a:satOff val="-3663"/>
                <a:lumOff val="5813"/>
                <a:alphaOff val="0"/>
                <a:tint val="97000"/>
                <a:satMod val="100000"/>
                <a:lumMod val="102000"/>
              </a:schemeClr>
            </a:gs>
            <a:gs pos="50000">
              <a:schemeClr val="accent5">
                <a:hueOff val="-98771"/>
                <a:satOff val="-3663"/>
                <a:lumOff val="5813"/>
                <a:alphaOff val="0"/>
                <a:shade val="100000"/>
                <a:satMod val="103000"/>
                <a:lumMod val="100000"/>
              </a:schemeClr>
            </a:gs>
            <a:gs pos="100000">
              <a:schemeClr val="accent5">
                <a:hueOff val="-98771"/>
                <a:satOff val="-3663"/>
                <a:lumOff val="5813"/>
                <a:alphaOff val="0"/>
                <a:shade val="93000"/>
                <a:satMod val="110000"/>
                <a:lumMod val="99000"/>
              </a:schemeClr>
            </a:gs>
          </a:gsLst>
          <a:lin ang="5400000" scaled="0"/>
        </a:gradFill>
        <a:ln w="6350" cap="flat" cmpd="sng" algn="ctr">
          <a:solidFill>
            <a:schemeClr val="accent5">
              <a:hueOff val="-98771"/>
              <a:satOff val="-3663"/>
              <a:lumOff val="5813"/>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382BC181-927E-6B48-BAEA-99FFF806C199}">
      <dsp:nvSpPr>
        <dsp:cNvPr id="0" name=""/>
        <dsp:cNvSpPr/>
      </dsp:nvSpPr>
      <dsp:spPr>
        <a:xfrm>
          <a:off x="0" y="2336320"/>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Employment assistance and job training</a:t>
          </a:r>
        </a:p>
      </dsp:txBody>
      <dsp:txXfrm>
        <a:off x="0" y="2336320"/>
        <a:ext cx="6338230" cy="333655"/>
      </dsp:txXfrm>
    </dsp:sp>
    <dsp:sp modelId="{9145A6E9-85F9-CD4F-A132-932DA8320C26}">
      <dsp:nvSpPr>
        <dsp:cNvPr id="0" name=""/>
        <dsp:cNvSpPr/>
      </dsp:nvSpPr>
      <dsp:spPr>
        <a:xfrm>
          <a:off x="0" y="2669975"/>
          <a:ext cx="6338230" cy="0"/>
        </a:xfrm>
        <a:prstGeom prst="line">
          <a:avLst/>
        </a:prstGeom>
        <a:gradFill rotWithShape="0">
          <a:gsLst>
            <a:gs pos="0">
              <a:schemeClr val="accent5">
                <a:hueOff val="-112881"/>
                <a:satOff val="-4187"/>
                <a:lumOff val="6643"/>
                <a:alphaOff val="0"/>
                <a:tint val="97000"/>
                <a:satMod val="100000"/>
                <a:lumMod val="102000"/>
              </a:schemeClr>
            </a:gs>
            <a:gs pos="50000">
              <a:schemeClr val="accent5">
                <a:hueOff val="-112881"/>
                <a:satOff val="-4187"/>
                <a:lumOff val="6643"/>
                <a:alphaOff val="0"/>
                <a:shade val="100000"/>
                <a:satMod val="103000"/>
                <a:lumMod val="100000"/>
              </a:schemeClr>
            </a:gs>
            <a:gs pos="100000">
              <a:schemeClr val="accent5">
                <a:hueOff val="-112881"/>
                <a:satOff val="-4187"/>
                <a:lumOff val="6643"/>
                <a:alphaOff val="0"/>
                <a:shade val="93000"/>
                <a:satMod val="110000"/>
                <a:lumMod val="99000"/>
              </a:schemeClr>
            </a:gs>
          </a:gsLst>
          <a:lin ang="5400000" scaled="0"/>
        </a:gradFill>
        <a:ln w="6350" cap="flat" cmpd="sng" algn="ctr">
          <a:solidFill>
            <a:schemeClr val="accent5">
              <a:hueOff val="-112881"/>
              <a:satOff val="-4187"/>
              <a:lumOff val="6643"/>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AB154169-DDD2-9944-B8CC-DAEF08438C42}">
      <dsp:nvSpPr>
        <dsp:cNvPr id="0" name=""/>
        <dsp:cNvSpPr/>
      </dsp:nvSpPr>
      <dsp:spPr>
        <a:xfrm>
          <a:off x="0" y="2669975"/>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Housing search and counseling services 47</a:t>
          </a:r>
        </a:p>
      </dsp:txBody>
      <dsp:txXfrm>
        <a:off x="0" y="2669975"/>
        <a:ext cx="6338230" cy="333655"/>
      </dsp:txXfrm>
    </dsp:sp>
    <dsp:sp modelId="{68757A2B-AF09-4E48-B25F-AA50FDE429F0}">
      <dsp:nvSpPr>
        <dsp:cNvPr id="0" name=""/>
        <dsp:cNvSpPr/>
      </dsp:nvSpPr>
      <dsp:spPr>
        <a:xfrm>
          <a:off x="0" y="3003630"/>
          <a:ext cx="6338230" cy="0"/>
        </a:xfrm>
        <a:prstGeom prst="line">
          <a:avLst/>
        </a:prstGeom>
        <a:gradFill rotWithShape="0">
          <a:gsLst>
            <a:gs pos="0">
              <a:schemeClr val="accent5">
                <a:hueOff val="-126992"/>
                <a:satOff val="-4710"/>
                <a:lumOff val="7474"/>
                <a:alphaOff val="0"/>
                <a:tint val="97000"/>
                <a:satMod val="100000"/>
                <a:lumMod val="102000"/>
              </a:schemeClr>
            </a:gs>
            <a:gs pos="50000">
              <a:schemeClr val="accent5">
                <a:hueOff val="-126992"/>
                <a:satOff val="-4710"/>
                <a:lumOff val="7474"/>
                <a:alphaOff val="0"/>
                <a:shade val="100000"/>
                <a:satMod val="103000"/>
                <a:lumMod val="100000"/>
              </a:schemeClr>
            </a:gs>
            <a:gs pos="100000">
              <a:schemeClr val="accent5">
                <a:hueOff val="-126992"/>
                <a:satOff val="-4710"/>
                <a:lumOff val="7474"/>
                <a:alphaOff val="0"/>
                <a:shade val="93000"/>
                <a:satMod val="110000"/>
                <a:lumMod val="99000"/>
              </a:schemeClr>
            </a:gs>
          </a:gsLst>
          <a:lin ang="5400000" scaled="0"/>
        </a:gradFill>
        <a:ln w="6350" cap="flat" cmpd="sng" algn="ctr">
          <a:solidFill>
            <a:schemeClr val="accent5">
              <a:hueOff val="-126992"/>
              <a:satOff val="-4710"/>
              <a:lumOff val="7474"/>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EFD72587-116B-3A40-92ED-3792AD84CD09}">
      <dsp:nvSpPr>
        <dsp:cNvPr id="0" name=""/>
        <dsp:cNvSpPr/>
      </dsp:nvSpPr>
      <dsp:spPr>
        <a:xfrm>
          <a:off x="0" y="3003630"/>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Outreach Services</a:t>
          </a:r>
        </a:p>
      </dsp:txBody>
      <dsp:txXfrm>
        <a:off x="0" y="3003630"/>
        <a:ext cx="6338230" cy="333655"/>
      </dsp:txXfrm>
    </dsp:sp>
    <dsp:sp modelId="{1E2DCADA-2B33-844E-8C88-4B4CB9EE88B4}">
      <dsp:nvSpPr>
        <dsp:cNvPr id="0" name=""/>
        <dsp:cNvSpPr/>
      </dsp:nvSpPr>
      <dsp:spPr>
        <a:xfrm>
          <a:off x="0" y="3337285"/>
          <a:ext cx="6338230" cy="0"/>
        </a:xfrm>
        <a:prstGeom prst="line">
          <a:avLst/>
        </a:prstGeom>
        <a:gradFill rotWithShape="0">
          <a:gsLst>
            <a:gs pos="0">
              <a:schemeClr val="accent5">
                <a:hueOff val="-141102"/>
                <a:satOff val="-5234"/>
                <a:lumOff val="8304"/>
                <a:alphaOff val="0"/>
                <a:tint val="97000"/>
                <a:satMod val="100000"/>
                <a:lumMod val="102000"/>
              </a:schemeClr>
            </a:gs>
            <a:gs pos="50000">
              <a:schemeClr val="accent5">
                <a:hueOff val="-141102"/>
                <a:satOff val="-5234"/>
                <a:lumOff val="8304"/>
                <a:alphaOff val="0"/>
                <a:shade val="100000"/>
                <a:satMod val="103000"/>
                <a:lumMod val="100000"/>
              </a:schemeClr>
            </a:gs>
            <a:gs pos="100000">
              <a:schemeClr val="accent5">
                <a:hueOff val="-141102"/>
                <a:satOff val="-5234"/>
                <a:lumOff val="8304"/>
                <a:alphaOff val="0"/>
                <a:shade val="93000"/>
                <a:satMod val="110000"/>
                <a:lumMod val="99000"/>
              </a:schemeClr>
            </a:gs>
          </a:gsLst>
          <a:lin ang="5400000" scaled="0"/>
        </a:gradFill>
        <a:ln w="6350" cap="flat" cmpd="sng" algn="ctr">
          <a:solidFill>
            <a:schemeClr val="accent5">
              <a:hueOff val="-141102"/>
              <a:satOff val="-5234"/>
              <a:lumOff val="8304"/>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8E481527-2A97-F249-A7B5-4E7A0D229F5F}">
      <dsp:nvSpPr>
        <dsp:cNvPr id="0" name=""/>
        <dsp:cNvSpPr/>
      </dsp:nvSpPr>
      <dsp:spPr>
        <a:xfrm>
          <a:off x="0" y="3337285"/>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Substance Abuse Treatment Services</a:t>
          </a:r>
        </a:p>
      </dsp:txBody>
      <dsp:txXfrm>
        <a:off x="0" y="3337285"/>
        <a:ext cx="6338230" cy="333655"/>
      </dsp:txXfrm>
    </dsp:sp>
    <dsp:sp modelId="{8BDE8D68-1CEC-484D-A6F6-C00C1B6AA8E1}">
      <dsp:nvSpPr>
        <dsp:cNvPr id="0" name=""/>
        <dsp:cNvSpPr/>
      </dsp:nvSpPr>
      <dsp:spPr>
        <a:xfrm>
          <a:off x="0" y="3670940"/>
          <a:ext cx="6338230" cy="0"/>
        </a:xfrm>
        <a:prstGeom prst="line">
          <a:avLst/>
        </a:prstGeom>
        <a:gradFill rotWithShape="0">
          <a:gsLst>
            <a:gs pos="0">
              <a:schemeClr val="accent5">
                <a:hueOff val="-155212"/>
                <a:satOff val="-5757"/>
                <a:lumOff val="9135"/>
                <a:alphaOff val="0"/>
                <a:tint val="97000"/>
                <a:satMod val="100000"/>
                <a:lumMod val="102000"/>
              </a:schemeClr>
            </a:gs>
            <a:gs pos="50000">
              <a:schemeClr val="accent5">
                <a:hueOff val="-155212"/>
                <a:satOff val="-5757"/>
                <a:lumOff val="9135"/>
                <a:alphaOff val="0"/>
                <a:shade val="100000"/>
                <a:satMod val="103000"/>
                <a:lumMod val="100000"/>
              </a:schemeClr>
            </a:gs>
            <a:gs pos="100000">
              <a:schemeClr val="accent5">
                <a:hueOff val="-155212"/>
                <a:satOff val="-5757"/>
                <a:lumOff val="9135"/>
                <a:alphaOff val="0"/>
                <a:shade val="93000"/>
                <a:satMod val="110000"/>
                <a:lumMod val="99000"/>
              </a:schemeClr>
            </a:gs>
          </a:gsLst>
          <a:lin ang="5400000" scaled="0"/>
        </a:gradFill>
        <a:ln w="6350" cap="flat" cmpd="sng" algn="ctr">
          <a:solidFill>
            <a:schemeClr val="accent5">
              <a:hueOff val="-155212"/>
              <a:satOff val="-5757"/>
              <a:lumOff val="9135"/>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C04D57A1-DE7B-FE4A-AAAD-F2CEA18ED66E}">
      <dsp:nvSpPr>
        <dsp:cNvPr id="0" name=""/>
        <dsp:cNvSpPr/>
      </dsp:nvSpPr>
      <dsp:spPr>
        <a:xfrm>
          <a:off x="0" y="3670940"/>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Transportation</a:t>
          </a:r>
        </a:p>
      </dsp:txBody>
      <dsp:txXfrm>
        <a:off x="0" y="3670940"/>
        <a:ext cx="6338230" cy="333655"/>
      </dsp:txXfrm>
    </dsp:sp>
    <dsp:sp modelId="{5286555A-71AC-DD40-874A-7BE2F277286D}">
      <dsp:nvSpPr>
        <dsp:cNvPr id="0" name=""/>
        <dsp:cNvSpPr/>
      </dsp:nvSpPr>
      <dsp:spPr>
        <a:xfrm>
          <a:off x="0" y="4004596"/>
          <a:ext cx="6338230" cy="0"/>
        </a:xfrm>
        <a:prstGeom prst="line">
          <a:avLst/>
        </a:prstGeom>
        <a:gradFill rotWithShape="0">
          <a:gsLst>
            <a:gs pos="0">
              <a:schemeClr val="accent5">
                <a:hueOff val="-169322"/>
                <a:satOff val="-6280"/>
                <a:lumOff val="9965"/>
                <a:alphaOff val="0"/>
                <a:tint val="97000"/>
                <a:satMod val="100000"/>
                <a:lumMod val="102000"/>
              </a:schemeClr>
            </a:gs>
            <a:gs pos="50000">
              <a:schemeClr val="accent5">
                <a:hueOff val="-169322"/>
                <a:satOff val="-6280"/>
                <a:lumOff val="9965"/>
                <a:alphaOff val="0"/>
                <a:shade val="100000"/>
                <a:satMod val="103000"/>
                <a:lumMod val="100000"/>
              </a:schemeClr>
            </a:gs>
            <a:gs pos="100000">
              <a:schemeClr val="accent5">
                <a:hueOff val="-169322"/>
                <a:satOff val="-6280"/>
                <a:lumOff val="9965"/>
                <a:alphaOff val="0"/>
                <a:shade val="93000"/>
                <a:satMod val="110000"/>
                <a:lumMod val="99000"/>
              </a:schemeClr>
            </a:gs>
          </a:gsLst>
          <a:lin ang="5400000" scaled="0"/>
        </a:gradFill>
        <a:ln w="6350" cap="flat" cmpd="sng" algn="ctr">
          <a:solidFill>
            <a:schemeClr val="accent5">
              <a:hueOff val="-169322"/>
              <a:satOff val="-6280"/>
              <a:lumOff val="9965"/>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EF49DD32-64DA-064E-9057-0825E24C4F58}">
      <dsp:nvSpPr>
        <dsp:cNvPr id="0" name=""/>
        <dsp:cNvSpPr/>
      </dsp:nvSpPr>
      <dsp:spPr>
        <a:xfrm>
          <a:off x="0" y="4004596"/>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Case Management </a:t>
          </a:r>
        </a:p>
      </dsp:txBody>
      <dsp:txXfrm>
        <a:off x="0" y="4004596"/>
        <a:ext cx="6338230" cy="333655"/>
      </dsp:txXfrm>
    </dsp:sp>
    <dsp:sp modelId="{3031854B-5E57-334C-A538-AF81CDB20A0D}">
      <dsp:nvSpPr>
        <dsp:cNvPr id="0" name=""/>
        <dsp:cNvSpPr/>
      </dsp:nvSpPr>
      <dsp:spPr>
        <a:xfrm>
          <a:off x="0" y="4338251"/>
          <a:ext cx="6338230" cy="0"/>
        </a:xfrm>
        <a:prstGeom prst="line">
          <a:avLst/>
        </a:prstGeom>
        <a:gradFill rotWithShape="0">
          <a:gsLst>
            <a:gs pos="0">
              <a:schemeClr val="accent5">
                <a:hueOff val="-183432"/>
                <a:satOff val="-6804"/>
                <a:lumOff val="10795"/>
                <a:alphaOff val="0"/>
                <a:tint val="97000"/>
                <a:satMod val="100000"/>
                <a:lumMod val="102000"/>
              </a:schemeClr>
            </a:gs>
            <a:gs pos="50000">
              <a:schemeClr val="accent5">
                <a:hueOff val="-183432"/>
                <a:satOff val="-6804"/>
                <a:lumOff val="10795"/>
                <a:alphaOff val="0"/>
                <a:shade val="100000"/>
                <a:satMod val="103000"/>
                <a:lumMod val="100000"/>
              </a:schemeClr>
            </a:gs>
            <a:gs pos="100000">
              <a:schemeClr val="accent5">
                <a:hueOff val="-183432"/>
                <a:satOff val="-6804"/>
                <a:lumOff val="10795"/>
                <a:alphaOff val="0"/>
                <a:shade val="93000"/>
                <a:satMod val="110000"/>
                <a:lumMod val="99000"/>
              </a:schemeClr>
            </a:gs>
          </a:gsLst>
          <a:lin ang="5400000" scaled="0"/>
        </a:gradFill>
        <a:ln w="6350" cap="flat" cmpd="sng" algn="ctr">
          <a:solidFill>
            <a:schemeClr val="accent5">
              <a:hueOff val="-183432"/>
              <a:satOff val="-6804"/>
              <a:lumOff val="10795"/>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BC95A7DC-941C-A34E-AED3-D5CDFA499E9E}">
      <dsp:nvSpPr>
        <dsp:cNvPr id="0" name=""/>
        <dsp:cNvSpPr/>
      </dsp:nvSpPr>
      <dsp:spPr>
        <a:xfrm>
          <a:off x="0" y="4338251"/>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Mediation</a:t>
          </a:r>
        </a:p>
      </dsp:txBody>
      <dsp:txXfrm>
        <a:off x="0" y="4338251"/>
        <a:ext cx="6338230" cy="333655"/>
      </dsp:txXfrm>
    </dsp:sp>
    <dsp:sp modelId="{7883BDED-5E50-1345-9A52-E2D82E8CD9EB}">
      <dsp:nvSpPr>
        <dsp:cNvPr id="0" name=""/>
        <dsp:cNvSpPr/>
      </dsp:nvSpPr>
      <dsp:spPr>
        <a:xfrm>
          <a:off x="0" y="4671906"/>
          <a:ext cx="6338230" cy="0"/>
        </a:xfrm>
        <a:prstGeom prst="line">
          <a:avLst/>
        </a:prstGeom>
        <a:gradFill rotWithShape="0">
          <a:gsLst>
            <a:gs pos="0">
              <a:schemeClr val="accent5">
                <a:hueOff val="-197542"/>
                <a:satOff val="-7327"/>
                <a:lumOff val="11626"/>
                <a:alphaOff val="0"/>
                <a:tint val="97000"/>
                <a:satMod val="100000"/>
                <a:lumMod val="102000"/>
              </a:schemeClr>
            </a:gs>
            <a:gs pos="50000">
              <a:schemeClr val="accent5">
                <a:hueOff val="-197542"/>
                <a:satOff val="-7327"/>
                <a:lumOff val="11626"/>
                <a:alphaOff val="0"/>
                <a:shade val="100000"/>
                <a:satMod val="103000"/>
                <a:lumMod val="100000"/>
              </a:schemeClr>
            </a:gs>
            <a:gs pos="100000">
              <a:schemeClr val="accent5">
                <a:hueOff val="-197542"/>
                <a:satOff val="-7327"/>
                <a:lumOff val="11626"/>
                <a:alphaOff val="0"/>
                <a:shade val="93000"/>
                <a:satMod val="110000"/>
                <a:lumMod val="99000"/>
              </a:schemeClr>
            </a:gs>
          </a:gsLst>
          <a:lin ang="5400000" scaled="0"/>
        </a:gradFill>
        <a:ln w="6350" cap="flat" cmpd="sng" algn="ctr">
          <a:solidFill>
            <a:schemeClr val="accent5">
              <a:hueOff val="-197542"/>
              <a:satOff val="-7327"/>
              <a:lumOff val="11626"/>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48F2F617-1A49-8840-B769-D994E7554340}">
      <dsp:nvSpPr>
        <dsp:cNvPr id="0" name=""/>
        <dsp:cNvSpPr/>
      </dsp:nvSpPr>
      <dsp:spPr>
        <a:xfrm>
          <a:off x="0" y="4671906"/>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Credit Repair </a:t>
          </a:r>
        </a:p>
      </dsp:txBody>
      <dsp:txXfrm>
        <a:off x="0" y="4671906"/>
        <a:ext cx="6338230" cy="333655"/>
      </dsp:txXfrm>
    </dsp:sp>
    <dsp:sp modelId="{10A60D13-BAA2-7E42-BC18-4D068760B570}">
      <dsp:nvSpPr>
        <dsp:cNvPr id="0" name=""/>
        <dsp:cNvSpPr/>
      </dsp:nvSpPr>
      <dsp:spPr>
        <a:xfrm>
          <a:off x="0" y="5005561"/>
          <a:ext cx="6338230" cy="0"/>
        </a:xfrm>
        <a:prstGeom prst="line">
          <a:avLst/>
        </a:prstGeom>
        <a:gradFill rotWithShape="0">
          <a:gsLst>
            <a:gs pos="0">
              <a:schemeClr val="accent5">
                <a:hueOff val="-211653"/>
                <a:satOff val="-7850"/>
                <a:lumOff val="12456"/>
                <a:alphaOff val="0"/>
                <a:tint val="97000"/>
                <a:satMod val="100000"/>
                <a:lumMod val="102000"/>
              </a:schemeClr>
            </a:gs>
            <a:gs pos="50000">
              <a:schemeClr val="accent5">
                <a:hueOff val="-211653"/>
                <a:satOff val="-7850"/>
                <a:lumOff val="12456"/>
                <a:alphaOff val="0"/>
                <a:shade val="100000"/>
                <a:satMod val="103000"/>
                <a:lumMod val="100000"/>
              </a:schemeClr>
            </a:gs>
            <a:gs pos="100000">
              <a:schemeClr val="accent5">
                <a:hueOff val="-211653"/>
                <a:satOff val="-7850"/>
                <a:lumOff val="12456"/>
                <a:alphaOff val="0"/>
                <a:shade val="93000"/>
                <a:satMod val="110000"/>
                <a:lumMod val="99000"/>
              </a:schemeClr>
            </a:gs>
          </a:gsLst>
          <a:lin ang="5400000" scaled="0"/>
        </a:gradFill>
        <a:ln w="6350" cap="flat" cmpd="sng" algn="ctr">
          <a:solidFill>
            <a:schemeClr val="accent5">
              <a:hueOff val="-211653"/>
              <a:satOff val="-7850"/>
              <a:lumOff val="12456"/>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FE6431A4-978E-5A42-AE5E-52B3C629CA15}">
      <dsp:nvSpPr>
        <dsp:cNvPr id="0" name=""/>
        <dsp:cNvSpPr/>
      </dsp:nvSpPr>
      <dsp:spPr>
        <a:xfrm>
          <a:off x="0" y="5005561"/>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Landlord/Tenant Liaison</a:t>
          </a:r>
        </a:p>
      </dsp:txBody>
      <dsp:txXfrm>
        <a:off x="0" y="5005561"/>
        <a:ext cx="6338230" cy="333655"/>
      </dsp:txXfrm>
    </dsp:sp>
    <dsp:sp modelId="{CE936570-D32B-B14D-8BBE-E74D59FED7DC}">
      <dsp:nvSpPr>
        <dsp:cNvPr id="0" name=""/>
        <dsp:cNvSpPr/>
      </dsp:nvSpPr>
      <dsp:spPr>
        <a:xfrm>
          <a:off x="0" y="5339217"/>
          <a:ext cx="6338230" cy="0"/>
        </a:xfrm>
        <a:prstGeom prst="line">
          <a:avLst/>
        </a:prstGeom>
        <a:gradFill rotWithShape="0">
          <a:gsLst>
            <a:gs pos="0">
              <a:schemeClr val="accent5">
                <a:hueOff val="-225763"/>
                <a:satOff val="-8374"/>
                <a:lumOff val="13287"/>
                <a:alphaOff val="0"/>
                <a:tint val="97000"/>
                <a:satMod val="100000"/>
                <a:lumMod val="102000"/>
              </a:schemeClr>
            </a:gs>
            <a:gs pos="50000">
              <a:schemeClr val="accent5">
                <a:hueOff val="-225763"/>
                <a:satOff val="-8374"/>
                <a:lumOff val="13287"/>
                <a:alphaOff val="0"/>
                <a:shade val="100000"/>
                <a:satMod val="103000"/>
                <a:lumMod val="100000"/>
              </a:schemeClr>
            </a:gs>
            <a:gs pos="100000">
              <a:schemeClr val="accent5">
                <a:hueOff val="-225763"/>
                <a:satOff val="-8374"/>
                <a:lumOff val="13287"/>
                <a:alphaOff val="0"/>
                <a:shade val="93000"/>
                <a:satMod val="110000"/>
                <a:lumMod val="99000"/>
              </a:schemeClr>
            </a:gs>
          </a:gsLst>
          <a:lin ang="5400000" scaled="0"/>
        </a:gradFill>
        <a:ln w="6350" cap="flat" cmpd="sng" algn="ctr">
          <a:solidFill>
            <a:schemeClr val="accent5">
              <a:hueOff val="-225763"/>
              <a:satOff val="-8374"/>
              <a:lumOff val="13287"/>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BB6EA3C6-EE74-4E45-8F09-665EABF147BD}">
      <dsp:nvSpPr>
        <dsp:cNvPr id="0" name=""/>
        <dsp:cNvSpPr/>
      </dsp:nvSpPr>
      <dsp:spPr>
        <a:xfrm>
          <a:off x="0" y="5339217"/>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Services for Special Populations</a:t>
          </a:r>
        </a:p>
      </dsp:txBody>
      <dsp:txXfrm>
        <a:off x="0" y="5339217"/>
        <a:ext cx="6338230" cy="333655"/>
      </dsp:txXfrm>
    </dsp:sp>
    <dsp:sp modelId="{C7DA80E7-DC6D-2B44-A228-B2AF51E25D4D}">
      <dsp:nvSpPr>
        <dsp:cNvPr id="0" name=""/>
        <dsp:cNvSpPr/>
      </dsp:nvSpPr>
      <dsp:spPr>
        <a:xfrm>
          <a:off x="0" y="5672872"/>
          <a:ext cx="6338230" cy="0"/>
        </a:xfrm>
        <a:prstGeom prst="line">
          <a:avLst/>
        </a:prstGeom>
        <a:gradFill rotWithShape="0">
          <a:gsLst>
            <a:gs pos="0">
              <a:schemeClr val="accent5">
                <a:hueOff val="-239873"/>
                <a:satOff val="-8897"/>
                <a:lumOff val="14117"/>
                <a:alphaOff val="0"/>
                <a:tint val="97000"/>
                <a:satMod val="100000"/>
                <a:lumMod val="102000"/>
              </a:schemeClr>
            </a:gs>
            <a:gs pos="50000">
              <a:schemeClr val="accent5">
                <a:hueOff val="-239873"/>
                <a:satOff val="-8897"/>
                <a:lumOff val="14117"/>
                <a:alphaOff val="0"/>
                <a:shade val="100000"/>
                <a:satMod val="103000"/>
                <a:lumMod val="100000"/>
              </a:schemeClr>
            </a:gs>
            <a:gs pos="100000">
              <a:schemeClr val="accent5">
                <a:hueOff val="-239873"/>
                <a:satOff val="-8897"/>
                <a:lumOff val="14117"/>
                <a:alphaOff val="0"/>
                <a:shade val="93000"/>
                <a:satMod val="110000"/>
                <a:lumMod val="99000"/>
              </a:schemeClr>
            </a:gs>
          </a:gsLst>
          <a:lin ang="5400000" scaled="0"/>
        </a:gradFill>
        <a:ln w="6350" cap="flat" cmpd="sng" algn="ctr">
          <a:solidFill>
            <a:schemeClr val="accent5">
              <a:hueOff val="-239873"/>
              <a:satOff val="-8897"/>
              <a:lumOff val="14117"/>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F718ED96-FCA6-B54A-A498-B13A8677D46B}">
      <dsp:nvSpPr>
        <dsp:cNvPr id="0" name=""/>
        <dsp:cNvSpPr/>
      </dsp:nvSpPr>
      <dsp:spPr>
        <a:xfrm>
          <a:off x="0" y="5672872"/>
          <a:ext cx="6338230" cy="3336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US" sz="1500" kern="1200"/>
            <a:t>Financial Assistance Costs</a:t>
          </a:r>
        </a:p>
      </dsp:txBody>
      <dsp:txXfrm>
        <a:off x="0" y="5672872"/>
        <a:ext cx="6338230" cy="33365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9/16/2022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89338702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9/16/2022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977039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9/16/2022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527584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9/16/2022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185586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t>9/16/2022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40151346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smtClean="0"/>
              <a:t>9/16/2022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860389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smtClean="0"/>
              <a:t>9/16/2022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65921140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9/16/2022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550814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9/16/2022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404663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smtClean="0"/>
              <a:t>9/16/2022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32167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smtClean="0"/>
              <a:t>9/16/2022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199428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smtClean="0"/>
              <a:t>9/16/2022</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543578630"/>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JCCPlan@jcnj.org" TargetMode="External"/><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hyperlink" Target="https://docs.google.com/forms/d/1_eC4EobECdhkSlui9uf_1H6L_krp8meAeE13BgtcYAM/viewform"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hyperlink" Target="https://nche.ed.gov/" TargetMode="External"/><Relationship Id="rId3" Type="http://schemas.openxmlformats.org/officeDocument/2006/relationships/image" Target="../media/image11.svg"/><Relationship Id="rId7" Type="http://schemas.openxmlformats.org/officeDocument/2006/relationships/hyperlink" Target="https://www.ecfr.gov/current/title-24/subtitle-A/part-91/subpart-A/section-91.5" TargetMode="External"/><Relationship Id="rId2"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hyperlink" Target="https://www.hud.gov/sites/dfiles/CPD/documents/HOME-ARP-Supportive-Services-Fact-Sheet.pdf" TargetMode="External"/><Relationship Id="rId5" Type="http://schemas.openxmlformats.org/officeDocument/2006/relationships/hyperlink" Target="https://www.hudexchange.info/resource/6480/home-arp-implementation-notice-fact-sheets/" TargetMode="External"/><Relationship Id="rId4" Type="http://schemas.openxmlformats.org/officeDocument/2006/relationships/hyperlink" Target="https://www.hudexchange.info/programs/home-arp/" TargetMode="External"/><Relationship Id="rId9" Type="http://schemas.openxmlformats.org/officeDocument/2006/relationships/hyperlink" Target="https://www.jerseycitynj.gov/cityhall/HousingAndDevelopment/communitydevelopment/apply_for_grants"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4">
            <a:extLst>
              <a:ext uri="{FF2B5EF4-FFF2-40B4-BE49-F238E27FC236}">
                <a16:creationId xmlns:a16="http://schemas.microsoft.com/office/drawing/2014/main" id="{C2AD7556-C90D-4946-8E4E-1E79D5B3D2F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BB0CC56-54B2-4AE0-87C5-296E78A028B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42815"/>
            <a:ext cx="12192000" cy="261518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2D2720-7F6D-85D4-359B-C27AC35ADDC9}"/>
              </a:ext>
            </a:extLst>
          </p:cNvPr>
          <p:cNvSpPr>
            <a:spLocks noGrp="1"/>
          </p:cNvSpPr>
          <p:nvPr>
            <p:ph type="ctrTitle"/>
          </p:nvPr>
        </p:nvSpPr>
        <p:spPr>
          <a:xfrm>
            <a:off x="0" y="0"/>
            <a:ext cx="12192000" cy="4213246"/>
          </a:xfrm>
        </p:spPr>
        <p:txBody>
          <a:bodyPr>
            <a:normAutofit/>
          </a:bodyPr>
          <a:lstStyle/>
          <a:p>
            <a:r>
              <a:rPr lang="en-US" sz="6600" dirty="0"/>
              <a:t/>
            </a:r>
            <a:br>
              <a:rPr lang="en-US" sz="6600" dirty="0"/>
            </a:br>
            <a:r>
              <a:rPr lang="en-US" sz="8000" dirty="0">
                <a:latin typeface="Gill Sans" panose="020B0502020104020203" pitchFamily="34" charset="-79"/>
                <a:ea typeface="Tahoma" panose="020B0604030504040204" pitchFamily="34" charset="0"/>
                <a:cs typeface="Gill Sans" panose="020B0502020104020203" pitchFamily="34" charset="-79"/>
              </a:rPr>
              <a:t>WELCOME</a:t>
            </a:r>
            <a:r>
              <a:rPr lang="en-US" sz="1800" dirty="0">
                <a:latin typeface="Gill Sans" panose="020B0502020104020203" pitchFamily="34" charset="-79"/>
                <a:ea typeface="Tahoma" panose="020B0604030504040204" pitchFamily="34" charset="0"/>
                <a:cs typeface="Gill Sans" panose="020B0502020104020203" pitchFamily="34" charset="-79"/>
              </a:rPr>
              <a:t/>
            </a:r>
            <a:br>
              <a:rPr lang="en-US" sz="1800" dirty="0">
                <a:latin typeface="Gill Sans" panose="020B0502020104020203" pitchFamily="34" charset="-79"/>
                <a:ea typeface="Tahoma" panose="020B0604030504040204" pitchFamily="34" charset="0"/>
                <a:cs typeface="Gill Sans" panose="020B0502020104020203" pitchFamily="34" charset="-79"/>
              </a:rPr>
            </a:br>
            <a:r>
              <a:rPr lang="en-US" sz="1800" dirty="0">
                <a:latin typeface="Gill Sans" panose="020B0502020104020203" pitchFamily="34" charset="-79"/>
                <a:ea typeface="Tahoma" panose="020B0604030504040204" pitchFamily="34" charset="0"/>
                <a:cs typeface="Gill Sans" panose="020B0502020104020203" pitchFamily="34" charset="-79"/>
              </a:rPr>
              <a:t/>
            </a:r>
            <a:br>
              <a:rPr lang="en-US" sz="1800" dirty="0">
                <a:latin typeface="Gill Sans" panose="020B0502020104020203" pitchFamily="34" charset="-79"/>
                <a:ea typeface="Tahoma" panose="020B0604030504040204" pitchFamily="34" charset="0"/>
                <a:cs typeface="Gill Sans" panose="020B0502020104020203" pitchFamily="34" charset="-79"/>
              </a:rPr>
            </a:br>
            <a:r>
              <a:rPr lang="en-US" sz="1800" dirty="0">
                <a:latin typeface="Gill Sans" panose="020B0502020104020203" pitchFamily="34" charset="-79"/>
                <a:ea typeface="Tahoma" panose="020B0604030504040204" pitchFamily="34" charset="0"/>
                <a:cs typeface="Gill Sans" panose="020B0502020104020203" pitchFamily="34" charset="-79"/>
              </a:rPr>
              <a:t>HOME-ARP PUBLIC HEARING</a:t>
            </a:r>
            <a:br>
              <a:rPr lang="en-US" sz="1800" dirty="0">
                <a:latin typeface="Gill Sans" panose="020B0502020104020203" pitchFamily="34" charset="-79"/>
                <a:ea typeface="Tahoma" panose="020B0604030504040204" pitchFamily="34" charset="0"/>
                <a:cs typeface="Gill Sans" panose="020B0502020104020203" pitchFamily="34" charset="-79"/>
              </a:rPr>
            </a:br>
            <a:r>
              <a:rPr lang="en-US" sz="1800" dirty="0">
                <a:latin typeface="Gill Sans" panose="020B0502020104020203" pitchFamily="34" charset="-79"/>
                <a:ea typeface="Tahoma" panose="020B0604030504040204" pitchFamily="34" charset="0"/>
                <a:cs typeface="Gill Sans" panose="020B0502020104020203" pitchFamily="34" charset="-79"/>
              </a:rPr>
              <a:t/>
            </a:r>
            <a:br>
              <a:rPr lang="en-US" sz="1800" dirty="0">
                <a:latin typeface="Gill Sans" panose="020B0502020104020203" pitchFamily="34" charset="-79"/>
                <a:ea typeface="Tahoma" panose="020B0604030504040204" pitchFamily="34" charset="0"/>
                <a:cs typeface="Gill Sans" panose="020B0502020104020203" pitchFamily="34" charset="-79"/>
              </a:rPr>
            </a:br>
            <a:r>
              <a:rPr lang="en-US" sz="1800" dirty="0">
                <a:latin typeface="Gill Sans" panose="020B0502020104020203" pitchFamily="34" charset="-79"/>
                <a:ea typeface="Tahoma" panose="020B0604030504040204" pitchFamily="34" charset="0"/>
                <a:cs typeface="Gill Sans" panose="020B0502020104020203" pitchFamily="34" charset="-79"/>
              </a:rPr>
              <a:t>FRIDAY, SEPT 16, 2022</a:t>
            </a:r>
            <a:br>
              <a:rPr lang="en-US" sz="1800" dirty="0">
                <a:latin typeface="Gill Sans" panose="020B0502020104020203" pitchFamily="34" charset="-79"/>
                <a:ea typeface="Tahoma" panose="020B0604030504040204" pitchFamily="34" charset="0"/>
                <a:cs typeface="Gill Sans" panose="020B0502020104020203" pitchFamily="34" charset="-79"/>
              </a:rPr>
            </a:br>
            <a:r>
              <a:rPr lang="en-US" sz="1800" dirty="0">
                <a:latin typeface="Gill Sans" panose="020B0502020104020203" pitchFamily="34" charset="-79"/>
                <a:ea typeface="Tahoma" panose="020B0604030504040204" pitchFamily="34" charset="0"/>
                <a:cs typeface="Gill Sans" panose="020B0502020104020203" pitchFamily="34" charset="-79"/>
              </a:rPr>
              <a:t>11:00AM-1:00PM</a:t>
            </a:r>
          </a:p>
        </p:txBody>
      </p:sp>
      <p:pic>
        <p:nvPicPr>
          <p:cNvPr id="7" name="Picture 6" descr="Organizations - Serve Jersey City">
            <a:extLst>
              <a:ext uri="{FF2B5EF4-FFF2-40B4-BE49-F238E27FC236}">
                <a16:creationId xmlns:a16="http://schemas.microsoft.com/office/drawing/2014/main" id="{0C67FAAE-BEB3-3C1A-050C-C18E6173780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97767" y="4389120"/>
            <a:ext cx="2482215" cy="2468880"/>
          </a:xfrm>
          <a:prstGeom prst="ellipse">
            <a:avLst/>
          </a:prstGeom>
          <a:ln>
            <a:noFill/>
          </a:ln>
          <a:effectLst>
            <a:softEdge rad="112500"/>
          </a:effectLst>
        </p:spPr>
      </p:pic>
      <p:pic>
        <p:nvPicPr>
          <p:cNvPr id="9" name="Picture 8">
            <a:extLst>
              <a:ext uri="{FF2B5EF4-FFF2-40B4-BE49-F238E27FC236}">
                <a16:creationId xmlns:a16="http://schemas.microsoft.com/office/drawing/2014/main" id="{CC96EB81-269F-2838-9222-DA0A5ADA797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34437" y="0"/>
            <a:ext cx="3357563" cy="809297"/>
          </a:xfrm>
          <a:prstGeom prst="rect">
            <a:avLst/>
          </a:prstGeom>
          <a:ln>
            <a:noFill/>
          </a:ln>
          <a:effectLst>
            <a:softEdge rad="112500"/>
          </a:effectLst>
        </p:spPr>
      </p:pic>
    </p:spTree>
    <p:extLst>
      <p:ext uri="{BB962C8B-B14F-4D97-AF65-F5344CB8AC3E}">
        <p14:creationId xmlns:p14="http://schemas.microsoft.com/office/powerpoint/2010/main" val="280922177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E1B90-544D-D3EC-FE05-663DC020ED34}"/>
              </a:ext>
            </a:extLst>
          </p:cNvPr>
          <p:cNvSpPr>
            <a:spLocks noGrp="1"/>
          </p:cNvSpPr>
          <p:nvPr>
            <p:ph type="title"/>
          </p:nvPr>
        </p:nvSpPr>
        <p:spPr>
          <a:xfrm>
            <a:off x="910804" y="2101458"/>
            <a:ext cx="3698803" cy="1440394"/>
          </a:xfrm>
          <a:noFill/>
          <a:ln>
            <a:solidFill>
              <a:schemeClr val="tx1"/>
            </a:solidFill>
          </a:ln>
        </p:spPr>
        <p:txBody>
          <a:bodyPr>
            <a:normAutofit/>
          </a:bodyPr>
          <a:lstStyle/>
          <a:p>
            <a:r>
              <a:rPr lang="en-US" sz="2400">
                <a:solidFill>
                  <a:schemeClr val="tx1"/>
                </a:solidFill>
              </a:rPr>
              <a:t>TENANT-BASED RENTAL ASSISTANCE</a:t>
            </a:r>
          </a:p>
        </p:txBody>
      </p:sp>
      <p:sp>
        <p:nvSpPr>
          <p:cNvPr id="14" name="Rectangle 7">
            <a:extLst>
              <a:ext uri="{FF2B5EF4-FFF2-40B4-BE49-F238E27FC236}">
                <a16:creationId xmlns:a16="http://schemas.microsoft.com/office/drawing/2014/main" id="{FB403EBD-907E-4D59-98D4-A72CD1063C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8F3BA0A-C324-C436-D1C4-410F42007DD0}"/>
              </a:ext>
            </a:extLst>
          </p:cNvPr>
          <p:cNvSpPr>
            <a:spLocks noGrp="1"/>
          </p:cNvSpPr>
          <p:nvPr>
            <p:ph idx="1"/>
          </p:nvPr>
        </p:nvSpPr>
        <p:spPr>
          <a:xfrm>
            <a:off x="5706319" y="196769"/>
            <a:ext cx="6204029" cy="6528121"/>
          </a:xfrm>
        </p:spPr>
        <p:txBody>
          <a:bodyPr anchor="ctr">
            <a:normAutofit lnSpcReduction="10000"/>
          </a:bodyPr>
          <a:lstStyle/>
          <a:p>
            <a:pPr marL="0" indent="0">
              <a:lnSpc>
                <a:spcPct val="90000"/>
              </a:lnSpc>
              <a:buNone/>
            </a:pPr>
            <a:r>
              <a:rPr lang="en-US" sz="2400" dirty="0">
                <a:solidFill>
                  <a:schemeClr val="bg1"/>
                </a:solidFill>
              </a:rPr>
              <a:t>A rent subsidy to help households afford housing costs, such as rent and security deposits. "Tenant-based" means the subsidy is attached to the household, and they can use it to rent any rental unit that meets program guidelines and whose landlord is willing to accept the subsidy payment.</a:t>
            </a:r>
          </a:p>
          <a:p>
            <a:pPr marL="0" indent="0">
              <a:lnSpc>
                <a:spcPct val="90000"/>
              </a:lnSpc>
              <a:buNone/>
            </a:pPr>
            <a:endParaRPr lang="en-US" sz="2400" dirty="0">
              <a:solidFill>
                <a:schemeClr val="bg1"/>
              </a:solidFill>
            </a:endParaRPr>
          </a:p>
          <a:p>
            <a:pPr marL="0" indent="0">
              <a:lnSpc>
                <a:spcPct val="90000"/>
              </a:lnSpc>
              <a:buNone/>
            </a:pPr>
            <a:r>
              <a:rPr lang="en-US" sz="2400" dirty="0">
                <a:solidFill>
                  <a:schemeClr val="bg1"/>
                </a:solidFill>
              </a:rPr>
              <a:t>Eligible costs: </a:t>
            </a:r>
          </a:p>
          <a:p>
            <a:pPr marL="0" indent="0">
              <a:lnSpc>
                <a:spcPct val="90000"/>
              </a:lnSpc>
              <a:spcBef>
                <a:spcPts val="0"/>
              </a:spcBef>
              <a:buNone/>
            </a:pPr>
            <a:r>
              <a:rPr lang="en-US" sz="2400" dirty="0">
                <a:solidFill>
                  <a:schemeClr val="bg1"/>
                </a:solidFill>
              </a:rPr>
              <a:t>1. Rental assistance</a:t>
            </a:r>
          </a:p>
          <a:p>
            <a:pPr marL="0" indent="0">
              <a:lnSpc>
                <a:spcPct val="90000"/>
              </a:lnSpc>
              <a:spcBef>
                <a:spcPts val="0"/>
              </a:spcBef>
              <a:buNone/>
            </a:pPr>
            <a:r>
              <a:rPr lang="en-US" sz="2400" dirty="0">
                <a:solidFill>
                  <a:schemeClr val="bg1"/>
                </a:solidFill>
              </a:rPr>
              <a:t>2. Security deposits</a:t>
            </a:r>
          </a:p>
          <a:p>
            <a:pPr marL="0" indent="0">
              <a:lnSpc>
                <a:spcPct val="90000"/>
              </a:lnSpc>
              <a:spcBef>
                <a:spcPts val="0"/>
              </a:spcBef>
              <a:buNone/>
            </a:pPr>
            <a:r>
              <a:rPr lang="en-US" sz="2400" dirty="0">
                <a:solidFill>
                  <a:schemeClr val="bg1"/>
                </a:solidFill>
              </a:rPr>
              <a:t>3. Utility payments, as part of rental assistance</a:t>
            </a:r>
          </a:p>
          <a:p>
            <a:pPr marL="0" indent="0">
              <a:lnSpc>
                <a:spcPct val="90000"/>
              </a:lnSpc>
              <a:spcBef>
                <a:spcPts val="0"/>
              </a:spcBef>
              <a:buNone/>
            </a:pPr>
            <a:r>
              <a:rPr lang="en-US" sz="2400" dirty="0">
                <a:solidFill>
                  <a:schemeClr val="bg1"/>
                </a:solidFill>
              </a:rPr>
              <a:t>4. Utility deposit payments, as part of rental assistance or security deposit assistance</a:t>
            </a:r>
          </a:p>
          <a:p>
            <a:pPr marL="0" indent="0">
              <a:lnSpc>
                <a:spcPct val="90000"/>
              </a:lnSpc>
              <a:spcBef>
                <a:spcPts val="0"/>
              </a:spcBef>
              <a:buNone/>
            </a:pPr>
            <a:r>
              <a:rPr lang="en-US" sz="2400" dirty="0">
                <a:solidFill>
                  <a:schemeClr val="bg1"/>
                </a:solidFill>
              </a:rPr>
              <a:t>5. Cost of housing inspections</a:t>
            </a:r>
          </a:p>
          <a:p>
            <a:pPr marL="0" indent="0">
              <a:lnSpc>
                <a:spcPct val="90000"/>
              </a:lnSpc>
              <a:spcBef>
                <a:spcPts val="0"/>
              </a:spcBef>
              <a:buNone/>
            </a:pPr>
            <a:r>
              <a:rPr lang="en-US" sz="2400" dirty="0">
                <a:solidFill>
                  <a:schemeClr val="bg1"/>
                </a:solidFill>
              </a:rPr>
              <a:t>6. Administration of HOME ARP TBRA </a:t>
            </a:r>
          </a:p>
          <a:p>
            <a:pPr marL="0" indent="0">
              <a:lnSpc>
                <a:spcPct val="90000"/>
              </a:lnSpc>
              <a:spcBef>
                <a:spcPts val="0"/>
              </a:spcBef>
              <a:buNone/>
            </a:pPr>
            <a:endParaRPr lang="en-US" sz="2400" dirty="0">
              <a:solidFill>
                <a:schemeClr val="bg1"/>
              </a:solidFill>
            </a:endParaRPr>
          </a:p>
          <a:p>
            <a:pPr marL="0" indent="0">
              <a:lnSpc>
                <a:spcPct val="90000"/>
              </a:lnSpc>
              <a:buNone/>
            </a:pPr>
            <a:r>
              <a:rPr lang="en-US" sz="2400" dirty="0">
                <a:solidFill>
                  <a:schemeClr val="bg1"/>
                </a:solidFill>
              </a:rPr>
              <a:t>A city may provide up to 100% of of rent and utility costs (a difference between HOME ARP and HOME Program). </a:t>
            </a:r>
          </a:p>
        </p:txBody>
      </p:sp>
    </p:spTree>
    <p:extLst>
      <p:ext uri="{BB962C8B-B14F-4D97-AF65-F5344CB8AC3E}">
        <p14:creationId xmlns:p14="http://schemas.microsoft.com/office/powerpoint/2010/main" val="3981922289"/>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2AEFFFF2-9EB4-4B6C-B9F8-2BA3EF89A21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7" name="Rectangle 36">
            <a:extLst>
              <a:ext uri="{FF2B5EF4-FFF2-40B4-BE49-F238E27FC236}">
                <a16:creationId xmlns:a16="http://schemas.microsoft.com/office/drawing/2014/main" id="{0D65299F-028F-4AFC-B46A-8DB33E20FE4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BAC87F6E-526A-49B5-995D-42DB656594C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6">
            <a:extLst>
              <a:ext uri="{FF2B5EF4-FFF2-40B4-BE49-F238E27FC236}">
                <a16:creationId xmlns:a16="http://schemas.microsoft.com/office/drawing/2014/main" id="{36302BEA-FD30-07A3-FA05-6145846AC2A9}"/>
              </a:ext>
            </a:extLst>
          </p:cNvPr>
          <p:cNvSpPr txBox="1"/>
          <p:nvPr/>
        </p:nvSpPr>
        <p:spPr>
          <a:xfrm>
            <a:off x="5591695" y="486137"/>
            <a:ext cx="5320696" cy="6018835"/>
          </a:xfrm>
          <a:prstGeom prst="rect">
            <a:avLst/>
          </a:prstGeom>
        </p:spPr>
        <p:txBody>
          <a:bodyPr vert="horz" lIns="91440" tIns="45720" rIns="91440" bIns="45720" rtlCol="0" anchor="ctr">
            <a:normAutofit/>
          </a:bodyPr>
          <a:lstStyle/>
          <a:p>
            <a:pPr defTabSz="914400">
              <a:lnSpc>
                <a:spcPct val="90000"/>
              </a:lnSpc>
              <a:spcBef>
                <a:spcPts val="1000"/>
              </a:spcBef>
              <a:buClr>
                <a:schemeClr val="accent2"/>
              </a:buClr>
            </a:pPr>
            <a:r>
              <a:rPr lang="en-US" sz="1600" b="1" dirty="0">
                <a:solidFill>
                  <a:schemeClr val="tx1">
                    <a:lumMod val="85000"/>
                    <a:lumOff val="15000"/>
                  </a:schemeClr>
                </a:solidFill>
              </a:rPr>
              <a:t>1. Property and Habitability Standards:  </a:t>
            </a:r>
            <a:r>
              <a:rPr lang="en-US" sz="1600" dirty="0">
                <a:solidFill>
                  <a:schemeClr val="tx1">
                    <a:lumMod val="85000"/>
                    <a:lumOff val="15000"/>
                  </a:schemeClr>
                </a:solidFill>
              </a:rPr>
              <a:t>At project completion, HOME-ARP NCS units and common areas must meet all applicable State and local codes, ordinances, and requirements and HUD’s Lead Safe Housing Rules at 24 CFR Part 35. Projects must meet HOME-ARP NCS ongoing property standards throughout the restricted use period. </a:t>
            </a:r>
          </a:p>
          <a:p>
            <a:pPr defTabSz="914400">
              <a:lnSpc>
                <a:spcPct val="90000"/>
              </a:lnSpc>
              <a:spcBef>
                <a:spcPts val="1000"/>
              </a:spcBef>
              <a:buClr>
                <a:schemeClr val="accent2"/>
              </a:buClr>
            </a:pPr>
            <a:r>
              <a:rPr lang="en-US" sz="1600" b="1" dirty="0">
                <a:solidFill>
                  <a:schemeClr val="tx1">
                    <a:lumMod val="85000"/>
                    <a:lumOff val="15000"/>
                  </a:schemeClr>
                </a:solidFill>
              </a:rPr>
              <a:t>2. Restricted Use Period:  </a:t>
            </a:r>
            <a:r>
              <a:rPr lang="en-US" sz="1600" dirty="0">
                <a:solidFill>
                  <a:schemeClr val="tx1">
                    <a:lumMod val="85000"/>
                    <a:lumOff val="15000"/>
                  </a:schemeClr>
                </a:solidFill>
              </a:rPr>
              <a:t>HOME-ARP NCS projects must comply with HOME-ARP requirements during the restricted use period established in the HOME-ARP Notice. </a:t>
            </a:r>
          </a:p>
          <a:p>
            <a:pPr indent="-228600" defTabSz="914400">
              <a:lnSpc>
                <a:spcPct val="90000"/>
              </a:lnSpc>
              <a:spcBef>
                <a:spcPts val="1000"/>
              </a:spcBef>
              <a:buClr>
                <a:schemeClr val="accent2"/>
              </a:buClr>
              <a:buFont typeface="Arial" panose="020B0604020202020204" pitchFamily="34" charset="0"/>
              <a:buChar char="•"/>
            </a:pPr>
            <a:endParaRPr lang="en-US" sz="1600" dirty="0">
              <a:solidFill>
                <a:schemeClr val="tx1">
                  <a:lumMod val="85000"/>
                  <a:lumOff val="15000"/>
                </a:schemeClr>
              </a:solidFill>
            </a:endParaRPr>
          </a:p>
          <a:p>
            <a:pPr indent="-228600" defTabSz="914400">
              <a:lnSpc>
                <a:spcPct val="90000"/>
              </a:lnSpc>
              <a:buClr>
                <a:schemeClr val="accent2"/>
              </a:buClr>
              <a:buFont typeface="Arial" panose="020B0604020202020204" pitchFamily="34" charset="0"/>
              <a:buChar char="•"/>
            </a:pPr>
            <a:r>
              <a:rPr lang="en-US" sz="1600" dirty="0">
                <a:solidFill>
                  <a:schemeClr val="tx1">
                    <a:lumMod val="85000"/>
                    <a:lumOff val="15000"/>
                  </a:schemeClr>
                </a:solidFill>
              </a:rPr>
              <a:t>New Construction 15 years</a:t>
            </a:r>
          </a:p>
          <a:p>
            <a:pPr indent="-228600" defTabSz="914400">
              <a:lnSpc>
                <a:spcPct val="90000"/>
              </a:lnSpc>
              <a:buClr>
                <a:schemeClr val="accent2"/>
              </a:buClr>
              <a:buFont typeface="Arial" panose="020B0604020202020204" pitchFamily="34" charset="0"/>
              <a:buChar char="•"/>
            </a:pPr>
            <a:r>
              <a:rPr lang="en-US" sz="1600" dirty="0">
                <a:solidFill>
                  <a:schemeClr val="tx1">
                    <a:lumMod val="85000"/>
                    <a:lumOff val="15000"/>
                  </a:schemeClr>
                </a:solidFill>
              </a:rPr>
              <a:t>Rehabilitation 10</a:t>
            </a:r>
          </a:p>
          <a:p>
            <a:pPr indent="-228600" defTabSz="914400">
              <a:lnSpc>
                <a:spcPct val="90000"/>
              </a:lnSpc>
              <a:buClr>
                <a:schemeClr val="accent2"/>
              </a:buClr>
              <a:buFont typeface="Arial" panose="020B0604020202020204" pitchFamily="34" charset="0"/>
              <a:buChar char="•"/>
            </a:pPr>
            <a:r>
              <a:rPr lang="en-US" sz="1600" dirty="0">
                <a:solidFill>
                  <a:schemeClr val="tx1">
                    <a:lumMod val="85000"/>
                    <a:lumOff val="15000"/>
                  </a:schemeClr>
                </a:solidFill>
              </a:rPr>
              <a:t>Acquisition Only 10</a:t>
            </a:r>
          </a:p>
          <a:p>
            <a:pPr defTabSz="914400">
              <a:lnSpc>
                <a:spcPct val="90000"/>
              </a:lnSpc>
              <a:spcBef>
                <a:spcPts val="1000"/>
              </a:spcBef>
              <a:buClr>
                <a:schemeClr val="accent2"/>
              </a:buClr>
            </a:pPr>
            <a:endParaRPr lang="en-US" sz="1600" dirty="0">
              <a:solidFill>
                <a:schemeClr val="tx1">
                  <a:lumMod val="85000"/>
                  <a:lumOff val="15000"/>
                </a:schemeClr>
              </a:solidFill>
            </a:endParaRPr>
          </a:p>
          <a:p>
            <a:pPr defTabSz="914400">
              <a:lnSpc>
                <a:spcPct val="90000"/>
              </a:lnSpc>
              <a:spcBef>
                <a:spcPts val="1000"/>
              </a:spcBef>
              <a:buClr>
                <a:schemeClr val="accent2"/>
              </a:buClr>
            </a:pPr>
            <a:r>
              <a:rPr lang="en-US" sz="1600" b="1" dirty="0">
                <a:solidFill>
                  <a:schemeClr val="tx1">
                    <a:lumMod val="85000"/>
                    <a:lumOff val="15000"/>
                  </a:schemeClr>
                </a:solidFill>
              </a:rPr>
              <a:t>3. Use as NCS:  </a:t>
            </a:r>
            <a:r>
              <a:rPr lang="en-US" sz="1600" dirty="0">
                <a:solidFill>
                  <a:schemeClr val="tx1">
                    <a:lumMod val="85000"/>
                    <a:lumOff val="15000"/>
                  </a:schemeClr>
                </a:solidFill>
              </a:rPr>
              <a:t>The NCS may remain as HOME-ARP NCS for the restricted use period or may be used as NCS under the Emergency Shelter Grant (ESG) program.</a:t>
            </a:r>
          </a:p>
          <a:p>
            <a:pPr defTabSz="914400">
              <a:lnSpc>
                <a:spcPct val="90000"/>
              </a:lnSpc>
              <a:spcBef>
                <a:spcPts val="1000"/>
              </a:spcBef>
              <a:buClr>
                <a:schemeClr val="accent2"/>
              </a:buClr>
            </a:pPr>
            <a:r>
              <a:rPr lang="en-US" sz="1600" b="1" dirty="0">
                <a:solidFill>
                  <a:schemeClr val="tx1">
                    <a:lumMod val="85000"/>
                    <a:lumOff val="15000"/>
                  </a:schemeClr>
                </a:solidFill>
              </a:rPr>
              <a:t>4. Conversion to Housing:  </a:t>
            </a:r>
            <a:r>
              <a:rPr lang="en-US" sz="1600" dirty="0">
                <a:solidFill>
                  <a:schemeClr val="tx1">
                    <a:lumMod val="85000"/>
                    <a:lumOff val="15000"/>
                  </a:schemeClr>
                </a:solidFill>
              </a:rPr>
              <a:t>ARP permits HOME-ARP NCS units to be converted into permanent housing under the Continuum of Care (CoC) program or permanent affordable housing during the restricted use period in accordance with requirements established in the Notice. </a:t>
            </a:r>
          </a:p>
        </p:txBody>
      </p:sp>
      <p:pic>
        <p:nvPicPr>
          <p:cNvPr id="2" name="Picture 1" descr="Construction Management Planning Part One : Project Plan Template | Manage  Construction Project The Easy, Fast and Smart Way!">
            <a:extLst>
              <a:ext uri="{FF2B5EF4-FFF2-40B4-BE49-F238E27FC236}">
                <a16:creationId xmlns:a16="http://schemas.microsoft.com/office/drawing/2014/main" id="{925AE6B0-DD37-B200-2EB0-EF0309970CA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17423" y="1443035"/>
            <a:ext cx="4102759" cy="397193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4931147"/>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8D706D9-6371-E754-E6BA-FC6EED5D08DE}"/>
              </a:ext>
            </a:extLst>
          </p:cNvPr>
          <p:cNvSpPr txBox="1"/>
          <p:nvPr/>
        </p:nvSpPr>
        <p:spPr>
          <a:xfrm>
            <a:off x="882136" y="2246348"/>
            <a:ext cx="3698803" cy="1440394"/>
          </a:xfrm>
          <a:prstGeom prst="rect">
            <a:avLst/>
          </a:prstGeom>
          <a:noFill/>
          <a:ln>
            <a:solidFill>
              <a:schemeClr val="tx1"/>
            </a:solidFill>
          </a:ln>
        </p:spPr>
        <p:txBody>
          <a:bodyPr vert="horz" lIns="182880" tIns="182880" rIns="182880" bIns="182880" rtlCol="0" anchor="ctr">
            <a:normAutofit/>
          </a:bodyPr>
          <a:lstStyle/>
          <a:p>
            <a:pPr algn="ctr" defTabSz="914400">
              <a:lnSpc>
                <a:spcPct val="90000"/>
              </a:lnSpc>
              <a:spcBef>
                <a:spcPct val="0"/>
              </a:spcBef>
              <a:spcAft>
                <a:spcPts val="600"/>
              </a:spcAft>
            </a:pPr>
            <a:r>
              <a:rPr lang="en-US" sz="2400" kern="1200" cap="all" spc="200" baseline="0" dirty="0">
                <a:latin typeface="+mj-lt"/>
                <a:ea typeface="+mj-ea"/>
                <a:cs typeface="+mj-cs"/>
              </a:rPr>
              <a:t>ELIGIBLE costs Requirements</a:t>
            </a:r>
          </a:p>
        </p:txBody>
      </p:sp>
      <p:sp>
        <p:nvSpPr>
          <p:cNvPr id="22" name="Rectangle 21">
            <a:extLst>
              <a:ext uri="{FF2B5EF4-FFF2-40B4-BE49-F238E27FC236}">
                <a16:creationId xmlns:a16="http://schemas.microsoft.com/office/drawing/2014/main" id="{FB403EBD-907E-4D59-98D4-A72CD1063C6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9419CCB3-5B1B-31B8-2F5D-F5EBDB29502C}"/>
              </a:ext>
            </a:extLst>
          </p:cNvPr>
          <p:cNvSpPr>
            <a:spLocks noGrp="1"/>
          </p:cNvSpPr>
          <p:nvPr>
            <p:ph type="subTitle" idx="1"/>
          </p:nvPr>
        </p:nvSpPr>
        <p:spPr>
          <a:xfrm>
            <a:off x="5838976" y="-1"/>
            <a:ext cx="5408696" cy="8450318"/>
          </a:xfrm>
        </p:spPr>
        <p:txBody>
          <a:bodyPr vert="horz" lIns="91440" tIns="45720" rIns="91440" bIns="45720" rtlCol="0" anchor="ctr">
            <a:normAutofit fontScale="77500" lnSpcReduction="20000"/>
          </a:bodyPr>
          <a:lstStyle/>
          <a:p>
            <a:pPr algn="l">
              <a:lnSpc>
                <a:spcPct val="90000"/>
              </a:lnSpc>
            </a:pPr>
            <a:endParaRPr lang="en-US" sz="1600" dirty="0">
              <a:solidFill>
                <a:schemeClr val="bg1"/>
              </a:solidFill>
            </a:endParaRPr>
          </a:p>
          <a:p>
            <a:pPr algn="l">
              <a:lnSpc>
                <a:spcPct val="90000"/>
              </a:lnSpc>
            </a:pPr>
            <a:endParaRPr lang="en-US" sz="1600" dirty="0">
              <a:solidFill>
                <a:schemeClr val="bg1"/>
              </a:solidFill>
            </a:endParaRPr>
          </a:p>
          <a:p>
            <a:pPr algn="l">
              <a:lnSpc>
                <a:spcPct val="90000"/>
              </a:lnSpc>
            </a:pPr>
            <a:endParaRPr lang="en-US" sz="1600" dirty="0">
              <a:solidFill>
                <a:schemeClr val="bg1"/>
              </a:solidFill>
            </a:endParaRPr>
          </a:p>
          <a:p>
            <a:pPr algn="l">
              <a:lnSpc>
                <a:spcPct val="90000"/>
              </a:lnSpc>
            </a:pPr>
            <a:endParaRPr lang="en-US" sz="1600" dirty="0">
              <a:solidFill>
                <a:schemeClr val="bg1"/>
              </a:solidFill>
            </a:endParaRPr>
          </a:p>
          <a:p>
            <a:pPr algn="l">
              <a:lnSpc>
                <a:spcPct val="90000"/>
              </a:lnSpc>
            </a:pPr>
            <a:endParaRPr lang="en-US" sz="1400" dirty="0">
              <a:solidFill>
                <a:schemeClr val="bg1"/>
              </a:solidFill>
            </a:endParaRPr>
          </a:p>
          <a:p>
            <a:pPr algn="l">
              <a:lnSpc>
                <a:spcPct val="90000"/>
              </a:lnSpc>
            </a:pPr>
            <a:endParaRPr lang="en-US" sz="1600" dirty="0">
              <a:solidFill>
                <a:schemeClr val="bg1"/>
              </a:solidFill>
            </a:endParaRPr>
          </a:p>
          <a:p>
            <a:pPr algn="l">
              <a:lnSpc>
                <a:spcPct val="90000"/>
              </a:lnSpc>
            </a:pPr>
            <a:endParaRPr lang="en-US" sz="2100" b="1" dirty="0">
              <a:solidFill>
                <a:schemeClr val="bg1"/>
              </a:solidFill>
            </a:endParaRPr>
          </a:p>
          <a:p>
            <a:pPr algn="l">
              <a:lnSpc>
                <a:spcPct val="90000"/>
              </a:lnSpc>
            </a:pPr>
            <a:r>
              <a:rPr lang="en-US" sz="2100" b="1" dirty="0">
                <a:solidFill>
                  <a:schemeClr val="bg1"/>
                </a:solidFill>
              </a:rPr>
              <a:t>HOME-ARP funds may be used to pay for up to 100%  of the following  eligible costs associated with the acquisition, development and operation of HOME ARP rental units:</a:t>
            </a:r>
          </a:p>
          <a:p>
            <a:pPr algn="l">
              <a:lnSpc>
                <a:spcPct val="90000"/>
              </a:lnSpc>
            </a:pPr>
            <a:r>
              <a:rPr lang="en-US" sz="2100" b="1" dirty="0">
                <a:solidFill>
                  <a:schemeClr val="bg1"/>
                </a:solidFill>
              </a:rPr>
              <a:t>a. Development hard costs </a:t>
            </a:r>
            <a:r>
              <a:rPr lang="en-US" sz="2100" dirty="0">
                <a:solidFill>
                  <a:schemeClr val="bg1"/>
                </a:solidFill>
              </a:rPr>
              <a:t>– defined in 24 CFR 92.206(a)</a:t>
            </a:r>
          </a:p>
          <a:p>
            <a:pPr algn="l"/>
            <a:r>
              <a:rPr lang="en-US" sz="2100" b="1" dirty="0">
                <a:solidFill>
                  <a:schemeClr val="bg1"/>
                </a:solidFill>
              </a:rPr>
              <a:t>b. Refinancing </a:t>
            </a:r>
            <a:r>
              <a:rPr lang="en-US" sz="2100" dirty="0">
                <a:solidFill>
                  <a:schemeClr val="bg1"/>
                </a:solidFill>
              </a:rPr>
              <a:t>– the cost to refinance existing debt secured by a rental project that is being rehabilitated with HOME-ARP funds in accordance with 24 CFR 92.206(b)(2) and the PJ’s HOME-ARP refinancing guidelines, as stated in their HOME-ARP Allocation Plan.</a:t>
            </a:r>
          </a:p>
          <a:p>
            <a:pPr algn="l">
              <a:lnSpc>
                <a:spcPct val="90000"/>
              </a:lnSpc>
            </a:pPr>
            <a:r>
              <a:rPr lang="en-US" sz="2100" b="1" dirty="0">
                <a:solidFill>
                  <a:schemeClr val="bg1"/>
                </a:solidFill>
              </a:rPr>
              <a:t>c. Acquisition </a:t>
            </a:r>
            <a:r>
              <a:rPr lang="en-US" sz="2100" dirty="0">
                <a:solidFill>
                  <a:schemeClr val="bg1"/>
                </a:solidFill>
              </a:rPr>
              <a:t>– the costs of acquiring improved or unimproved real property.</a:t>
            </a:r>
            <a:endParaRPr lang="en-US" sz="1800" dirty="0">
              <a:solidFill>
                <a:schemeClr val="bg1"/>
              </a:solidFill>
            </a:endParaRPr>
          </a:p>
          <a:p>
            <a:pPr algn="l">
              <a:lnSpc>
                <a:spcPct val="90000"/>
              </a:lnSpc>
            </a:pPr>
            <a:r>
              <a:rPr lang="en-US" sz="2100" b="1" dirty="0">
                <a:solidFill>
                  <a:schemeClr val="bg1"/>
                </a:solidFill>
              </a:rPr>
              <a:t>d. Related soft costs </a:t>
            </a:r>
            <a:r>
              <a:rPr lang="en-US" sz="2100" dirty="0">
                <a:solidFill>
                  <a:schemeClr val="bg1"/>
                </a:solidFill>
              </a:rPr>
              <a:t>– defined in 24 CFR 92.206(d).</a:t>
            </a:r>
          </a:p>
          <a:p>
            <a:pPr algn="l">
              <a:lnSpc>
                <a:spcPct val="90000"/>
              </a:lnSpc>
            </a:pPr>
            <a:r>
              <a:rPr lang="en-US" sz="2100" b="1" dirty="0">
                <a:solidFill>
                  <a:schemeClr val="bg1"/>
                </a:solidFill>
              </a:rPr>
              <a:t>e. Relocation costs </a:t>
            </a:r>
            <a:r>
              <a:rPr lang="en-US" sz="2100" dirty="0">
                <a:solidFill>
                  <a:schemeClr val="bg1"/>
                </a:solidFill>
              </a:rPr>
              <a:t>– as defined in 24 CFR 92.206(f), 24 CFR 92.353, and described in this Notice.</a:t>
            </a:r>
          </a:p>
          <a:p>
            <a:pPr algn="l">
              <a:lnSpc>
                <a:spcPct val="90000"/>
              </a:lnSpc>
            </a:pPr>
            <a:r>
              <a:rPr lang="en-US" sz="2100" b="1" dirty="0">
                <a:solidFill>
                  <a:schemeClr val="bg1"/>
                </a:solidFill>
              </a:rPr>
              <a:t>f. Costs relating to payment of loans </a:t>
            </a:r>
            <a:r>
              <a:rPr lang="en-US" sz="2100" dirty="0">
                <a:solidFill>
                  <a:schemeClr val="bg1"/>
                </a:solidFill>
              </a:rPr>
              <a:t>– If the HOME-ARP funds are not used to directly pay a cost specified in this HOME-ARP rental housing section, but are used to pay off a construction loan, bridge financing loan, or guaranteed loan, the payment of principal and interest for such loan is an eligible cost only if:  The allowable amount of the reserve </a:t>
            </a:r>
          </a:p>
          <a:p>
            <a:pPr marL="342900" indent="-342900" algn="l">
              <a:lnSpc>
                <a:spcPct val="90000"/>
              </a:lnSpc>
              <a:buAutoNum type="arabicParenBoth"/>
            </a:pPr>
            <a:r>
              <a:rPr lang="en-US" sz="2100" dirty="0">
                <a:solidFill>
                  <a:schemeClr val="bg1"/>
                </a:solidFill>
              </a:rPr>
              <a:t>the loan was used for eligible costs specified in this HOME-ARP rental housing section, and </a:t>
            </a:r>
          </a:p>
          <a:p>
            <a:pPr marL="342900" indent="-342900" algn="l">
              <a:lnSpc>
                <a:spcPct val="90000"/>
              </a:lnSpc>
              <a:buAutoNum type="arabicParenBoth"/>
            </a:pPr>
            <a:r>
              <a:rPr lang="en-US" sz="2100" dirty="0">
                <a:solidFill>
                  <a:schemeClr val="bg1"/>
                </a:solidFill>
              </a:rPr>
              <a:t>the HOME-ARP funds are part of the original financing for the project and the project meets the requirements of this Notice.</a:t>
            </a:r>
          </a:p>
          <a:p>
            <a:pPr algn="l">
              <a:lnSpc>
                <a:spcPct val="90000"/>
              </a:lnSpc>
            </a:pPr>
            <a:r>
              <a:rPr lang="en-US" sz="2100" b="1" dirty="0">
                <a:solidFill>
                  <a:schemeClr val="bg1"/>
                </a:solidFill>
              </a:rPr>
              <a:t>g.</a:t>
            </a:r>
            <a:r>
              <a:rPr lang="en-US" sz="2100" dirty="0">
                <a:solidFill>
                  <a:schemeClr val="bg1"/>
                </a:solidFill>
              </a:rPr>
              <a:t> </a:t>
            </a:r>
            <a:r>
              <a:rPr lang="en-US" sz="2100" b="1" dirty="0">
                <a:solidFill>
                  <a:schemeClr val="bg1"/>
                </a:solidFill>
              </a:rPr>
              <a:t>Operating Cost Assistance</a:t>
            </a:r>
            <a:r>
              <a:rPr lang="en-US" sz="2100" dirty="0">
                <a:solidFill>
                  <a:schemeClr val="bg1"/>
                </a:solidFill>
              </a:rPr>
              <a:t> – The allowable amount of the reserve shall not exceed the amount determined by the PJ, there is a15-year HOME-ARP minimum compliance period.</a:t>
            </a:r>
          </a:p>
          <a:p>
            <a:pPr algn="l">
              <a:lnSpc>
                <a:spcPct val="90000"/>
              </a:lnSpc>
            </a:pPr>
            <a:endParaRPr lang="en-US" sz="1900" dirty="0">
              <a:solidFill>
                <a:schemeClr val="bg1"/>
              </a:solidFill>
            </a:endParaRPr>
          </a:p>
          <a:p>
            <a:pPr algn="l">
              <a:lnSpc>
                <a:spcPct val="90000"/>
              </a:lnSpc>
            </a:pPr>
            <a:endParaRPr lang="en-US" sz="1000" dirty="0">
              <a:solidFill>
                <a:schemeClr val="bg1"/>
              </a:solidFill>
            </a:endParaRPr>
          </a:p>
          <a:p>
            <a:pPr algn="l">
              <a:lnSpc>
                <a:spcPct val="90000"/>
              </a:lnSpc>
            </a:pPr>
            <a:endParaRPr lang="en-US" sz="1000" dirty="0">
              <a:solidFill>
                <a:schemeClr val="bg1"/>
              </a:solidFill>
            </a:endParaRPr>
          </a:p>
          <a:p>
            <a:pPr algn="l">
              <a:lnSpc>
                <a:spcPct val="90000"/>
              </a:lnSpc>
            </a:pPr>
            <a:endParaRPr lang="en-US" sz="1200" dirty="0">
              <a:solidFill>
                <a:schemeClr val="bg1"/>
              </a:solidFill>
            </a:endParaRPr>
          </a:p>
          <a:p>
            <a:pPr algn="l">
              <a:lnSpc>
                <a:spcPct val="90000"/>
              </a:lnSpc>
            </a:pPr>
            <a:endParaRPr lang="en-US" sz="1200" dirty="0">
              <a:solidFill>
                <a:schemeClr val="bg1"/>
              </a:solidFill>
            </a:endParaRPr>
          </a:p>
          <a:p>
            <a:pPr algn="l">
              <a:lnSpc>
                <a:spcPct val="90000"/>
              </a:lnSpc>
            </a:pPr>
            <a:endParaRPr lang="en-US" sz="1600" dirty="0">
              <a:solidFill>
                <a:schemeClr val="bg1"/>
              </a:solidFill>
            </a:endParaRPr>
          </a:p>
          <a:p>
            <a:pPr algn="l">
              <a:lnSpc>
                <a:spcPct val="90000"/>
              </a:lnSpc>
            </a:pPr>
            <a:endParaRPr lang="en-US" sz="1600" dirty="0">
              <a:solidFill>
                <a:schemeClr val="bg1"/>
              </a:solidFill>
            </a:endParaRPr>
          </a:p>
          <a:p>
            <a:pPr algn="l">
              <a:lnSpc>
                <a:spcPct val="90000"/>
              </a:lnSpc>
            </a:pPr>
            <a:endParaRPr lang="en-US" sz="1600" dirty="0">
              <a:solidFill>
                <a:schemeClr val="bg1"/>
              </a:solidFill>
            </a:endParaRPr>
          </a:p>
          <a:p>
            <a:pPr algn="l">
              <a:lnSpc>
                <a:spcPct val="90000"/>
              </a:lnSpc>
            </a:pPr>
            <a:endParaRPr lang="en-US" sz="1600" dirty="0">
              <a:solidFill>
                <a:schemeClr val="bg1"/>
              </a:solidFill>
            </a:endParaRPr>
          </a:p>
          <a:p>
            <a:pPr algn="l">
              <a:lnSpc>
                <a:spcPct val="90000"/>
              </a:lnSpc>
            </a:pPr>
            <a:endParaRPr lang="en-US" sz="1600" dirty="0">
              <a:solidFill>
                <a:schemeClr val="bg1"/>
              </a:solidFill>
            </a:endParaRPr>
          </a:p>
          <a:p>
            <a:pPr algn="l">
              <a:lnSpc>
                <a:spcPct val="90000"/>
              </a:lnSpc>
            </a:pPr>
            <a:endParaRPr lang="en-US" sz="1600" dirty="0">
              <a:solidFill>
                <a:schemeClr val="bg1"/>
              </a:solidFill>
            </a:endParaRPr>
          </a:p>
          <a:p>
            <a:pPr algn="l">
              <a:lnSpc>
                <a:spcPct val="90000"/>
              </a:lnSpc>
            </a:pPr>
            <a:endParaRPr lang="en-US" sz="1600" dirty="0">
              <a:solidFill>
                <a:schemeClr val="bg1"/>
              </a:solidFill>
            </a:endParaRPr>
          </a:p>
          <a:p>
            <a:pPr algn="l">
              <a:lnSpc>
                <a:spcPct val="90000"/>
              </a:lnSpc>
            </a:pPr>
            <a:endParaRPr lang="en-US" sz="1600" dirty="0">
              <a:solidFill>
                <a:schemeClr val="bg1"/>
              </a:solidFill>
            </a:endParaRPr>
          </a:p>
          <a:p>
            <a:pPr indent="-228600" algn="l">
              <a:lnSpc>
                <a:spcPct val="90000"/>
              </a:lnSpc>
              <a:buFont typeface="Arial" panose="020B0604020202020204" pitchFamily="34" charset="0"/>
              <a:buChar char="•"/>
            </a:pPr>
            <a:endParaRPr lang="en-US" sz="1600" dirty="0">
              <a:solidFill>
                <a:schemeClr val="bg1"/>
              </a:solidFill>
            </a:endParaRPr>
          </a:p>
        </p:txBody>
      </p:sp>
    </p:spTree>
    <p:extLst>
      <p:ext uri="{BB962C8B-B14F-4D97-AF65-F5344CB8AC3E}">
        <p14:creationId xmlns:p14="http://schemas.microsoft.com/office/powerpoint/2010/main" val="2434859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1660E788-AFA9-4A1B-9991-6AA74632A1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867D4867-5BA7-4462-B2F6-A23F4A622AA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26805E-2610-07A9-4338-AF237FAE9BB1}"/>
              </a:ext>
            </a:extLst>
          </p:cNvPr>
          <p:cNvSpPr>
            <a:spLocks noGrp="1"/>
          </p:cNvSpPr>
          <p:nvPr>
            <p:ph type="title"/>
          </p:nvPr>
        </p:nvSpPr>
        <p:spPr>
          <a:xfrm>
            <a:off x="472966" y="649149"/>
            <a:ext cx="3899337" cy="1184561"/>
          </a:xfrm>
          <a:noFill/>
          <a:ln>
            <a:solidFill>
              <a:schemeClr val="bg1"/>
            </a:solidFill>
          </a:ln>
        </p:spPr>
        <p:txBody>
          <a:bodyPr wrap="square">
            <a:normAutofit fontScale="90000"/>
          </a:bodyPr>
          <a:lstStyle/>
          <a:p>
            <a:r>
              <a:rPr lang="en-US" dirty="0">
                <a:solidFill>
                  <a:schemeClr val="bg1"/>
                </a:solidFill>
              </a:rPr>
              <a:t/>
            </a:r>
            <a:br>
              <a:rPr lang="en-US" dirty="0">
                <a:solidFill>
                  <a:schemeClr val="bg1"/>
                </a:solidFill>
              </a:rPr>
            </a:br>
            <a:r>
              <a:rPr lang="en-US" dirty="0">
                <a:solidFill>
                  <a:schemeClr val="bg1"/>
                </a:solidFill>
              </a:rPr>
              <a:t>HUDSON COUNTY POINT IN TIME (PIT) COUNT</a:t>
            </a:r>
          </a:p>
        </p:txBody>
      </p:sp>
      <p:sp>
        <p:nvSpPr>
          <p:cNvPr id="3" name="Content Placeholder 2">
            <a:extLst>
              <a:ext uri="{FF2B5EF4-FFF2-40B4-BE49-F238E27FC236}">
                <a16:creationId xmlns:a16="http://schemas.microsoft.com/office/drawing/2014/main" id="{16E91026-86AA-C38A-50DB-38BDBC555D02}"/>
              </a:ext>
            </a:extLst>
          </p:cNvPr>
          <p:cNvSpPr>
            <a:spLocks noGrp="1"/>
          </p:cNvSpPr>
          <p:nvPr>
            <p:ph idx="1"/>
          </p:nvPr>
        </p:nvSpPr>
        <p:spPr>
          <a:xfrm>
            <a:off x="645161" y="2144111"/>
            <a:ext cx="3363974" cy="4056700"/>
          </a:xfrm>
        </p:spPr>
        <p:txBody>
          <a:bodyPr>
            <a:normAutofit/>
          </a:bodyPr>
          <a:lstStyle/>
          <a:p>
            <a:pPr marL="0" indent="0">
              <a:lnSpc>
                <a:spcPct val="90000"/>
              </a:lnSpc>
              <a:buNone/>
            </a:pPr>
            <a:r>
              <a:rPr lang="en-US" sz="1400" b="1" dirty="0">
                <a:solidFill>
                  <a:schemeClr val="bg1"/>
                </a:solidFill>
              </a:rPr>
              <a:t>Key Findings</a:t>
            </a:r>
          </a:p>
          <a:p>
            <a:pPr lvl="0">
              <a:lnSpc>
                <a:spcPct val="90000"/>
              </a:lnSpc>
            </a:pPr>
            <a:r>
              <a:rPr lang="en-US" sz="1600" dirty="0">
                <a:solidFill>
                  <a:schemeClr val="bg1"/>
                </a:solidFill>
              </a:rPr>
              <a:t>On the night of January 26th, 2021, approximately </a:t>
            </a:r>
            <a:r>
              <a:rPr lang="en-US" sz="1600" b="1" u="sng" dirty="0">
                <a:solidFill>
                  <a:schemeClr val="bg1"/>
                </a:solidFill>
              </a:rPr>
              <a:t>780</a:t>
            </a:r>
            <a:r>
              <a:rPr lang="en-US" sz="1600" dirty="0">
                <a:solidFill>
                  <a:schemeClr val="bg1"/>
                </a:solidFill>
              </a:rPr>
              <a:t> households, including 882 persons, were experiencing homelessness in Hudson County,</a:t>
            </a:r>
          </a:p>
          <a:p>
            <a:pPr lvl="0">
              <a:lnSpc>
                <a:spcPct val="90000"/>
              </a:lnSpc>
            </a:pPr>
            <a:r>
              <a:rPr lang="en-US" sz="1600" dirty="0">
                <a:solidFill>
                  <a:schemeClr val="bg1"/>
                </a:solidFill>
              </a:rPr>
              <a:t>A total of </a:t>
            </a:r>
            <a:r>
              <a:rPr lang="en-US" sz="1600" b="1" u="sng" dirty="0">
                <a:solidFill>
                  <a:schemeClr val="bg1"/>
                </a:solidFill>
              </a:rPr>
              <a:t>205</a:t>
            </a:r>
            <a:r>
              <a:rPr lang="en-US" sz="1600" dirty="0">
                <a:solidFill>
                  <a:schemeClr val="bg1"/>
                </a:solidFill>
              </a:rPr>
              <a:t> persons were identified as chronically homeless</a:t>
            </a:r>
          </a:p>
          <a:p>
            <a:pPr lvl="0">
              <a:lnSpc>
                <a:spcPct val="90000"/>
              </a:lnSpc>
            </a:pPr>
            <a:r>
              <a:rPr lang="en-US" sz="1600" b="1" u="sng" dirty="0">
                <a:solidFill>
                  <a:schemeClr val="bg1"/>
                </a:solidFill>
              </a:rPr>
              <a:t>156</a:t>
            </a:r>
            <a:r>
              <a:rPr lang="en-US" sz="1600" dirty="0">
                <a:solidFill>
                  <a:schemeClr val="bg1"/>
                </a:solidFill>
              </a:rPr>
              <a:t> persons were unsheltered on the night of the count.</a:t>
            </a:r>
          </a:p>
          <a:p>
            <a:pPr lvl="0">
              <a:lnSpc>
                <a:spcPct val="90000"/>
              </a:lnSpc>
            </a:pPr>
            <a:r>
              <a:rPr lang="en-US" sz="1600" dirty="0">
                <a:solidFill>
                  <a:schemeClr val="bg1"/>
                </a:solidFill>
              </a:rPr>
              <a:t>About 40.4% of data collected for this report was generated through HMIS while 59.6% was generated through client-level interviews from SM. </a:t>
            </a:r>
          </a:p>
          <a:p>
            <a:pPr>
              <a:lnSpc>
                <a:spcPct val="90000"/>
              </a:lnSpc>
            </a:pPr>
            <a:endParaRPr lang="en-US" sz="1400" dirty="0">
              <a:solidFill>
                <a:schemeClr val="bg1"/>
              </a:solidFill>
            </a:endParaRPr>
          </a:p>
        </p:txBody>
      </p:sp>
      <p:pic>
        <p:nvPicPr>
          <p:cNvPr id="4" name="Picture 3" descr="Table&#10;&#10;Description automatically generated">
            <a:extLst>
              <a:ext uri="{FF2B5EF4-FFF2-40B4-BE49-F238E27FC236}">
                <a16:creationId xmlns:a16="http://schemas.microsoft.com/office/drawing/2014/main" id="{536C8019-B5CE-9C64-D652-83FE0AAC40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1601" y="1397875"/>
            <a:ext cx="6632028" cy="3815255"/>
          </a:xfrm>
          <a:prstGeom prst="rect">
            <a:avLst/>
          </a:prstGeom>
        </p:spPr>
      </p:pic>
    </p:spTree>
    <p:extLst>
      <p:ext uri="{BB962C8B-B14F-4D97-AF65-F5344CB8AC3E}">
        <p14:creationId xmlns:p14="http://schemas.microsoft.com/office/powerpoint/2010/main" val="2181705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660E788-AFA9-4A1B-9991-6AA74632A1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Person holding mouse">
            <a:extLst>
              <a:ext uri="{FF2B5EF4-FFF2-40B4-BE49-F238E27FC236}">
                <a16:creationId xmlns:a16="http://schemas.microsoft.com/office/drawing/2014/main" id="{69851162-E599-74B3-B6FA-CD4FA35ADD66}"/>
              </a:ext>
            </a:extLst>
          </p:cNvPr>
          <p:cNvPicPr>
            <a:picLocks noChangeAspect="1"/>
          </p:cNvPicPr>
          <p:nvPr/>
        </p:nvPicPr>
        <p:blipFill rotWithShape="1">
          <a:blip r:embed="rId2"/>
          <a:srcRect l="13301" r="13299" b="-1"/>
          <a:stretch/>
        </p:blipFill>
        <p:spPr>
          <a:xfrm>
            <a:off x="4650909" y="10"/>
            <a:ext cx="7541090" cy="6857989"/>
          </a:xfrm>
          <a:prstGeom prst="rect">
            <a:avLst/>
          </a:prstGeom>
        </p:spPr>
      </p:pic>
      <p:sp>
        <p:nvSpPr>
          <p:cNvPr id="12" name="Rectangle 11">
            <a:extLst>
              <a:ext uri="{FF2B5EF4-FFF2-40B4-BE49-F238E27FC236}">
                <a16:creationId xmlns:a16="http://schemas.microsoft.com/office/drawing/2014/main" id="{867D4867-5BA7-4462-B2F6-A23F4A622AA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5161" y="203237"/>
            <a:ext cx="3363974" cy="1080229"/>
          </a:xfrm>
          <a:noFill/>
          <a:ln>
            <a:solidFill>
              <a:schemeClr val="bg1"/>
            </a:solidFill>
          </a:ln>
        </p:spPr>
        <p:txBody>
          <a:bodyPr wrap="square">
            <a:normAutofit fontScale="90000"/>
          </a:bodyPr>
          <a:lstStyle/>
          <a:p>
            <a:r>
              <a:rPr lang="en-US" altLang="en-US" sz="2400" dirty="0">
                <a:solidFill>
                  <a:schemeClr val="bg1"/>
                </a:solidFill>
              </a:rPr>
              <a:t>For more information </a:t>
            </a:r>
            <a:br>
              <a:rPr lang="en-US" altLang="en-US" sz="2400" dirty="0">
                <a:solidFill>
                  <a:schemeClr val="bg1"/>
                </a:solidFill>
              </a:rPr>
            </a:br>
            <a:r>
              <a:rPr lang="en-US" altLang="en-US" sz="2400" dirty="0">
                <a:solidFill>
                  <a:schemeClr val="bg1"/>
                </a:solidFill>
              </a:rPr>
              <a:t>please contact</a:t>
            </a:r>
            <a:endParaRPr lang="en-US" sz="2400" dirty="0">
              <a:solidFill>
                <a:schemeClr val="bg1"/>
              </a:solidFill>
            </a:endParaRPr>
          </a:p>
        </p:txBody>
      </p:sp>
      <p:sp>
        <p:nvSpPr>
          <p:cNvPr id="3" name="Content Placeholder 2"/>
          <p:cNvSpPr>
            <a:spLocks noGrp="1"/>
          </p:cNvSpPr>
          <p:nvPr>
            <p:ph idx="1"/>
          </p:nvPr>
        </p:nvSpPr>
        <p:spPr>
          <a:xfrm>
            <a:off x="645161" y="1550275"/>
            <a:ext cx="3579998" cy="5002924"/>
          </a:xfrm>
        </p:spPr>
        <p:txBody>
          <a:bodyPr>
            <a:normAutofit/>
          </a:bodyPr>
          <a:lstStyle/>
          <a:p>
            <a:pPr marL="0" lvl="0" indent="0" defTabSz="914400">
              <a:spcBef>
                <a:spcPts val="0"/>
              </a:spcBef>
              <a:spcAft>
                <a:spcPts val="0"/>
              </a:spcAft>
              <a:buClr>
                <a:srgbClr val="2DA2BF"/>
              </a:buClr>
              <a:buSzPct val="68000"/>
              <a:buNone/>
            </a:pPr>
            <a:r>
              <a:rPr lang="en-US" b="1" dirty="0">
                <a:solidFill>
                  <a:schemeClr val="bg1"/>
                </a:solidFill>
                <a:latin typeface="+mj-lt"/>
              </a:rPr>
              <a:t>Division of Community Development</a:t>
            </a:r>
          </a:p>
          <a:p>
            <a:pPr marL="0" lvl="0" indent="0" defTabSz="914400">
              <a:spcBef>
                <a:spcPts val="0"/>
              </a:spcBef>
              <a:spcAft>
                <a:spcPts val="0"/>
              </a:spcAft>
              <a:buClr>
                <a:srgbClr val="2DA2BF"/>
              </a:buClr>
              <a:buSzPct val="68000"/>
              <a:buNone/>
            </a:pPr>
            <a:r>
              <a:rPr lang="en-US" dirty="0">
                <a:solidFill>
                  <a:srgbClr val="00B0F0"/>
                </a:solidFill>
                <a:latin typeface="+mj-lt"/>
              </a:rPr>
              <a:t>(201) 547-6910</a:t>
            </a:r>
          </a:p>
          <a:p>
            <a:pPr marL="0" lvl="0" indent="0" defTabSz="914400">
              <a:lnSpc>
                <a:spcPct val="90000"/>
              </a:lnSpc>
              <a:spcBef>
                <a:spcPts val="400"/>
              </a:spcBef>
              <a:spcAft>
                <a:spcPts val="0"/>
              </a:spcAft>
              <a:buClr>
                <a:srgbClr val="2DA2BF"/>
              </a:buClr>
              <a:buSzPct val="68000"/>
              <a:buNone/>
            </a:pPr>
            <a:endParaRPr lang="en-US" dirty="0">
              <a:solidFill>
                <a:schemeClr val="bg1"/>
              </a:solidFill>
              <a:latin typeface="+mj-lt"/>
            </a:endParaRPr>
          </a:p>
          <a:p>
            <a:pPr marL="0" lvl="0" indent="0" defTabSz="914400">
              <a:lnSpc>
                <a:spcPct val="90000"/>
              </a:lnSpc>
              <a:spcBef>
                <a:spcPts val="0"/>
              </a:spcBef>
              <a:spcAft>
                <a:spcPts val="0"/>
              </a:spcAft>
              <a:buClr>
                <a:srgbClr val="2DA2BF"/>
              </a:buClr>
              <a:buSzPct val="68000"/>
              <a:buNone/>
            </a:pPr>
            <a:r>
              <a:rPr lang="en-US" b="1" dirty="0">
                <a:solidFill>
                  <a:schemeClr val="bg1"/>
                </a:solidFill>
                <a:latin typeface="+mj-lt"/>
              </a:rPr>
              <a:t>For Public Comments:</a:t>
            </a:r>
          </a:p>
          <a:p>
            <a:pPr marL="0" lvl="0" indent="0" defTabSz="914400">
              <a:lnSpc>
                <a:spcPct val="90000"/>
              </a:lnSpc>
              <a:spcBef>
                <a:spcPts val="0"/>
              </a:spcBef>
              <a:spcAft>
                <a:spcPts val="0"/>
              </a:spcAft>
              <a:buClr>
                <a:srgbClr val="2DA2BF"/>
              </a:buClr>
              <a:buSzPct val="68000"/>
              <a:buNone/>
            </a:pPr>
            <a:r>
              <a:rPr lang="en-US" dirty="0">
                <a:solidFill>
                  <a:srgbClr val="00B0F0"/>
                </a:solidFill>
                <a:latin typeface="+mj-lt"/>
                <a:hlinkClick r:id="rId3"/>
              </a:rPr>
              <a:t>JCCPlan@jcnj.org</a:t>
            </a:r>
            <a:endParaRPr lang="en-US" dirty="0">
              <a:solidFill>
                <a:srgbClr val="00B0F0"/>
              </a:solidFill>
              <a:latin typeface="+mj-lt"/>
            </a:endParaRPr>
          </a:p>
          <a:p>
            <a:pPr marL="0" lvl="0" indent="0" defTabSz="914400">
              <a:lnSpc>
                <a:spcPct val="90000"/>
              </a:lnSpc>
              <a:spcBef>
                <a:spcPts val="400"/>
              </a:spcBef>
              <a:spcAft>
                <a:spcPts val="0"/>
              </a:spcAft>
              <a:buClr>
                <a:srgbClr val="2DA2BF"/>
              </a:buClr>
              <a:buSzPct val="68000"/>
              <a:buNone/>
            </a:pPr>
            <a:endParaRPr lang="en-US" b="1" dirty="0">
              <a:solidFill>
                <a:schemeClr val="bg1"/>
              </a:solidFill>
              <a:latin typeface="+mj-lt"/>
            </a:endParaRPr>
          </a:p>
          <a:p>
            <a:pPr marL="0" lvl="0" indent="0" defTabSz="914400">
              <a:lnSpc>
                <a:spcPct val="90000"/>
              </a:lnSpc>
              <a:spcBef>
                <a:spcPts val="400"/>
              </a:spcBef>
              <a:spcAft>
                <a:spcPts val="0"/>
              </a:spcAft>
              <a:buClr>
                <a:srgbClr val="2DA2BF"/>
              </a:buClr>
              <a:buSzPct val="68000"/>
              <a:buNone/>
            </a:pPr>
            <a:r>
              <a:rPr lang="en-US" b="1" dirty="0">
                <a:solidFill>
                  <a:schemeClr val="bg1"/>
                </a:solidFill>
                <a:latin typeface="+mj-lt"/>
              </a:rPr>
              <a:t>Sign up for DCD Announcements:</a:t>
            </a:r>
          </a:p>
          <a:p>
            <a:pPr marL="0" lvl="0" indent="0" defTabSz="914400">
              <a:lnSpc>
                <a:spcPct val="90000"/>
              </a:lnSpc>
              <a:spcBef>
                <a:spcPts val="0"/>
              </a:spcBef>
              <a:spcAft>
                <a:spcPts val="0"/>
              </a:spcAft>
              <a:buClr>
                <a:srgbClr val="2DA2BF"/>
              </a:buClr>
              <a:buSzPct val="68000"/>
              <a:buNone/>
            </a:pPr>
            <a:r>
              <a:rPr lang="en-US" dirty="0">
                <a:solidFill>
                  <a:srgbClr val="00B0F0"/>
                </a:solidFill>
                <a:latin typeface="+mj-lt"/>
                <a:cs typeface="Arial" pitchFamily="34" charset="0"/>
                <a:hlinkClick r:id="rId4" tooltip="Receive Community Development Announcements. "/>
              </a:rPr>
              <a:t>Receive Community Development Announcements</a:t>
            </a:r>
            <a:endParaRPr lang="en-US" dirty="0">
              <a:solidFill>
                <a:srgbClr val="00B0F0"/>
              </a:solidFill>
              <a:latin typeface="+mj-lt"/>
              <a:cs typeface="Arial" pitchFamily="34" charset="0"/>
            </a:endParaRPr>
          </a:p>
          <a:p>
            <a:pPr marL="0" lvl="0" indent="0" defTabSz="914400">
              <a:lnSpc>
                <a:spcPct val="90000"/>
              </a:lnSpc>
              <a:spcBef>
                <a:spcPts val="400"/>
              </a:spcBef>
              <a:spcAft>
                <a:spcPts val="0"/>
              </a:spcAft>
              <a:buClr>
                <a:srgbClr val="2DA2BF"/>
              </a:buClr>
              <a:buSzPct val="68000"/>
              <a:buNone/>
            </a:pPr>
            <a:endParaRPr lang="en-US" dirty="0">
              <a:solidFill>
                <a:schemeClr val="bg1"/>
              </a:solidFill>
              <a:latin typeface="+mj-lt"/>
              <a:cs typeface="Arial" pitchFamily="34" charset="0"/>
            </a:endParaRPr>
          </a:p>
          <a:p>
            <a:pPr marL="0" lvl="0" indent="0">
              <a:spcBef>
                <a:spcPts val="400"/>
              </a:spcBef>
              <a:buClr>
                <a:srgbClr val="2DA2BF"/>
              </a:buClr>
              <a:buSzPct val="68000"/>
              <a:buNone/>
            </a:pPr>
            <a:r>
              <a:rPr lang="en-US" b="1" dirty="0">
                <a:solidFill>
                  <a:schemeClr val="bg1"/>
                </a:solidFill>
                <a:latin typeface="+mj-lt"/>
              </a:rPr>
              <a:t>Déjà Anderson</a:t>
            </a:r>
            <a:r>
              <a:rPr lang="en-US" dirty="0">
                <a:solidFill>
                  <a:schemeClr val="bg1"/>
                </a:solidFill>
                <a:latin typeface="+mj-lt"/>
              </a:rPr>
              <a:t>, </a:t>
            </a:r>
            <a:r>
              <a:rPr lang="en-US" b="1" dirty="0">
                <a:solidFill>
                  <a:schemeClr val="bg1"/>
                </a:solidFill>
                <a:latin typeface="+mj-lt"/>
              </a:rPr>
              <a:t>Director </a:t>
            </a:r>
          </a:p>
          <a:p>
            <a:pPr marL="0" lvl="0" indent="0">
              <a:spcBef>
                <a:spcPts val="0"/>
              </a:spcBef>
              <a:buClr>
                <a:srgbClr val="2DA2BF"/>
              </a:buClr>
              <a:buSzPct val="68000"/>
              <a:buNone/>
            </a:pPr>
            <a:r>
              <a:rPr lang="en-US" dirty="0">
                <a:solidFill>
                  <a:srgbClr val="00B0F0"/>
                </a:solidFill>
                <a:latin typeface="+mj-lt"/>
              </a:rPr>
              <a:t>Division of Community Development</a:t>
            </a:r>
          </a:p>
          <a:p>
            <a:pPr marL="0" lvl="0" indent="0" defTabSz="914400">
              <a:lnSpc>
                <a:spcPct val="90000"/>
              </a:lnSpc>
              <a:spcBef>
                <a:spcPts val="400"/>
              </a:spcBef>
              <a:spcAft>
                <a:spcPts val="0"/>
              </a:spcAft>
              <a:buClr>
                <a:srgbClr val="2DA2BF"/>
              </a:buClr>
              <a:buSzPct val="68000"/>
              <a:buNone/>
            </a:pPr>
            <a:endParaRPr lang="en-US" dirty="0">
              <a:solidFill>
                <a:schemeClr val="bg1"/>
              </a:solidFill>
              <a:latin typeface="Lucida Sans Unicode"/>
            </a:endParaRPr>
          </a:p>
          <a:p>
            <a:pPr>
              <a:lnSpc>
                <a:spcPct val="90000"/>
              </a:lnSpc>
            </a:pPr>
            <a:endParaRPr lang="en-US" dirty="0">
              <a:solidFill>
                <a:schemeClr val="bg1"/>
              </a:solidFill>
            </a:endParaRPr>
          </a:p>
        </p:txBody>
      </p:sp>
    </p:spTree>
    <p:extLst>
      <p:ext uri="{BB962C8B-B14F-4D97-AF65-F5344CB8AC3E}">
        <p14:creationId xmlns:p14="http://schemas.microsoft.com/office/powerpoint/2010/main" val="4284891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5607" name="Rectangle 25606">
            <a:extLst>
              <a:ext uri="{FF2B5EF4-FFF2-40B4-BE49-F238E27FC236}">
                <a16:creationId xmlns:a16="http://schemas.microsoft.com/office/drawing/2014/main" id="{04BEF3F1-2817-4593-8575-BCF2AAB42CF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3556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602" name="Picture 2" descr="How to create your own Question-Answering system easily with python | by  André Macedo Farias | Towards Data Science">
            <a:extLst>
              <a:ext uri="{FF2B5EF4-FFF2-40B4-BE49-F238E27FC236}">
                <a16:creationId xmlns:a16="http://schemas.microsoft.com/office/drawing/2014/main" id="{586A17F9-40FA-A6CC-6FE4-869DC893B6E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7706"/>
          <a:stretch/>
        </p:blipFill>
        <p:spPr bwMode="auto">
          <a:xfrm>
            <a:off x="970788" y="969264"/>
            <a:ext cx="10250424" cy="4919472"/>
          </a:xfrm>
          <a:prstGeom prst="rect">
            <a:avLst/>
          </a:prstGeom>
          <a:noFill/>
          <a:extLst>
            <a:ext uri="{909E8E84-426E-40DD-AFC4-6F175D3DCCD1}">
              <a14:hiddenFill xmlns:a14="http://schemas.microsoft.com/office/drawing/2010/main">
                <a:solidFill>
                  <a:srgbClr val="FFFFFF"/>
                </a:solidFill>
              </a14:hiddenFill>
            </a:ext>
          </a:extLst>
        </p:spPr>
      </p:pic>
      <p:sp>
        <p:nvSpPr>
          <p:cNvPr id="25609" name="Rectangle 25608">
            <a:extLst>
              <a:ext uri="{FF2B5EF4-FFF2-40B4-BE49-F238E27FC236}">
                <a16:creationId xmlns:a16="http://schemas.microsoft.com/office/drawing/2014/main" id="{1FF9A2C9-7772-4A25-A286-C89751B17DB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6196" y="804672"/>
            <a:ext cx="10579608" cy="5248656"/>
          </a:xfrm>
          <a:prstGeom prst="rect">
            <a:avLst/>
          </a:prstGeom>
          <a:noFill/>
          <a:ln w="2540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5417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F47E20B-1205-4238-A82B-90EF577F32D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13567AC-EB9A-47A9-B6EC-B5BDB73B113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34649"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61DD18B1-DBDB-A79D-2A7E-802639AE441D}"/>
              </a:ext>
            </a:extLst>
          </p:cNvPr>
          <p:cNvSpPr txBox="1">
            <a:spLocks/>
          </p:cNvSpPr>
          <p:nvPr/>
        </p:nvSpPr>
        <p:spPr bwMode="blackWhite">
          <a:xfrm>
            <a:off x="922954" y="389544"/>
            <a:ext cx="5952765" cy="703532"/>
          </a:xfrm>
          <a:prstGeom prst="rect">
            <a:avLst/>
          </a:prstGeom>
          <a:noFill/>
          <a:ln>
            <a:solidFill>
              <a:schemeClr val="bg1"/>
            </a:solidFill>
          </a:ln>
        </p:spPr>
        <p:txBody>
          <a:bodyPr vert="horz" lIns="274320" tIns="182880" rIns="274320" bIns="182880" rtlCol="0" anchor="ctr" anchorCtr="1">
            <a:normAutofit fontScale="77500" lnSpcReduction="20000"/>
          </a:bodyPr>
          <a:lstStyle>
            <a:lvl1pPr algn="ctr" defTabSz="914400" rtl="0" eaLnBrk="1" latinLnBrk="0" hangingPunct="1">
              <a:lnSpc>
                <a:spcPct val="90000"/>
              </a:lnSpc>
              <a:spcBef>
                <a:spcPct val="0"/>
              </a:spcBef>
              <a:buNone/>
              <a:defRPr sz="3800" kern="1200" cap="all" spc="200" baseline="0">
                <a:solidFill>
                  <a:srgbClr val="262626"/>
                </a:solidFill>
                <a:latin typeface="+mj-lt"/>
                <a:ea typeface="+mj-ea"/>
                <a:cs typeface="+mj-cs"/>
              </a:defRPr>
            </a:lvl1pPr>
          </a:lstStyle>
          <a:p>
            <a:pPr>
              <a:spcAft>
                <a:spcPts val="600"/>
              </a:spcAft>
            </a:pPr>
            <a:r>
              <a:rPr lang="en-US" sz="4000" dirty="0">
                <a:solidFill>
                  <a:schemeClr val="bg1"/>
                </a:solidFill>
              </a:rPr>
              <a:t>SOURCES</a:t>
            </a:r>
          </a:p>
        </p:txBody>
      </p:sp>
      <p:pic>
        <p:nvPicPr>
          <p:cNvPr id="11" name="Graphic 10" descr="Articles">
            <a:extLst>
              <a:ext uri="{FF2B5EF4-FFF2-40B4-BE49-F238E27FC236}">
                <a16:creationId xmlns:a16="http://schemas.microsoft.com/office/drawing/2014/main" id="{61271BA5-B655-8284-560F-D4EC1CD0E9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129008" y="1638804"/>
            <a:ext cx="3419524" cy="3419524"/>
          </a:xfrm>
          <a:prstGeom prst="rect">
            <a:avLst/>
          </a:prstGeom>
        </p:spPr>
      </p:pic>
      <p:sp>
        <p:nvSpPr>
          <p:cNvPr id="4" name="Rectangle 3"/>
          <p:cNvSpPr/>
          <p:nvPr/>
        </p:nvSpPr>
        <p:spPr>
          <a:xfrm>
            <a:off x="1103586" y="1204806"/>
            <a:ext cx="5591502" cy="6740307"/>
          </a:xfrm>
          <a:prstGeom prst="rect">
            <a:avLst/>
          </a:prstGeom>
        </p:spPr>
        <p:txBody>
          <a:bodyPr wrap="square">
            <a:spAutoFit/>
          </a:bodyPr>
          <a:lstStyle/>
          <a:p>
            <a:pPr algn="ctr"/>
            <a:r>
              <a:rPr lang="en-US" dirty="0">
                <a:solidFill>
                  <a:schemeClr val="bg1"/>
                </a:solidFill>
              </a:rPr>
              <a:t>HUD Exchange HOME-ARP Resources</a:t>
            </a:r>
          </a:p>
          <a:p>
            <a:pPr algn="ctr"/>
            <a:endParaRPr lang="en-US" dirty="0"/>
          </a:p>
          <a:p>
            <a:pPr algn="ctr"/>
            <a:r>
              <a:rPr lang="en-US" dirty="0">
                <a:hlinkClick r:id="rId4"/>
              </a:rPr>
              <a:t>https://www.hudexchange.info/programs/home-arp/</a:t>
            </a:r>
            <a:endParaRPr lang="en-US" dirty="0"/>
          </a:p>
          <a:p>
            <a:pPr algn="ctr"/>
            <a:endParaRPr lang="en-US" dirty="0"/>
          </a:p>
          <a:p>
            <a:pPr algn="ctr"/>
            <a:r>
              <a:rPr lang="en-US" dirty="0">
                <a:hlinkClick r:id="rId5"/>
              </a:rPr>
              <a:t>https://www.hudexchange.info/resource/6480/home-arp-implementation-notice-fact-sheets/</a:t>
            </a:r>
            <a:endParaRPr lang="en-US" dirty="0"/>
          </a:p>
          <a:p>
            <a:pPr algn="ctr"/>
            <a:endParaRPr lang="en-US" dirty="0"/>
          </a:p>
          <a:p>
            <a:pPr algn="ctr"/>
            <a:r>
              <a:rPr lang="en-US" dirty="0">
                <a:hlinkClick r:id="rId6"/>
              </a:rPr>
              <a:t>https://www.hud.gov/sites/dfiles/CPD/documents/HOME-ARP-Supportive-Services-Fact-Sheet.pdf</a:t>
            </a:r>
            <a:endParaRPr lang="en-US" dirty="0"/>
          </a:p>
          <a:p>
            <a:pPr algn="ctr"/>
            <a:endParaRPr lang="en-US" dirty="0"/>
          </a:p>
          <a:p>
            <a:pPr algn="ctr"/>
            <a:r>
              <a:rPr lang="en-US" dirty="0">
                <a:hlinkClick r:id="rId7"/>
              </a:rPr>
              <a:t>https://www.ecfr.gov/current/title-24/subtitle-A/part-91/subpart-A/section-91.5</a:t>
            </a:r>
            <a:endParaRPr lang="en-US" dirty="0"/>
          </a:p>
          <a:p>
            <a:pPr algn="ctr"/>
            <a:endParaRPr lang="en-US" dirty="0"/>
          </a:p>
          <a:p>
            <a:pPr algn="ctr"/>
            <a:r>
              <a:rPr lang="en-US" dirty="0">
                <a:hlinkClick r:id="rId8"/>
              </a:rPr>
              <a:t>https://nche.ed.gov/</a:t>
            </a:r>
            <a:endParaRPr lang="en-US" dirty="0"/>
          </a:p>
          <a:p>
            <a:pPr algn="ctr"/>
            <a:endParaRPr lang="en-US" dirty="0"/>
          </a:p>
          <a:p>
            <a:pPr algn="ctr"/>
            <a:r>
              <a:rPr lang="en-US" dirty="0">
                <a:solidFill>
                  <a:schemeClr val="bg1"/>
                </a:solidFill>
              </a:rPr>
              <a:t>To apply for grants visit us at: </a:t>
            </a:r>
          </a:p>
          <a:p>
            <a:pPr algn="ctr"/>
            <a:r>
              <a:rPr lang="en-US" dirty="0">
                <a:solidFill>
                  <a:schemeClr val="bg1"/>
                </a:solidFill>
                <a:hlinkClick r:id="rId9"/>
              </a:rPr>
              <a:t>https://www.jerseycitynj.gov/cityhall/HousingAndDevelopment/communitydevelopment/apply_for_grants</a:t>
            </a:r>
            <a:endParaRPr lang="en-US" dirty="0">
              <a:solidFill>
                <a:schemeClr val="bg1"/>
              </a:solidFill>
            </a:endParaRPr>
          </a:p>
          <a:p>
            <a:pPr algn="ctr"/>
            <a:endParaRPr lang="en-US" dirty="0">
              <a:solidFill>
                <a:schemeClr val="bg1"/>
              </a:solidFill>
            </a:endParaRPr>
          </a:p>
          <a:p>
            <a:pPr algn="ctr"/>
            <a:endParaRPr lang="en-US" dirty="0"/>
          </a:p>
          <a:p>
            <a:pPr algn="ctr"/>
            <a:endParaRPr lang="en-US" dirty="0"/>
          </a:p>
          <a:p>
            <a:pPr algn="ctr"/>
            <a:endParaRPr lang="en-US" dirty="0"/>
          </a:p>
          <a:p>
            <a:pPr algn="ctr"/>
            <a:endParaRPr lang="en-US" dirty="0"/>
          </a:p>
          <a:p>
            <a:endParaRPr lang="en-US" dirty="0"/>
          </a:p>
        </p:txBody>
      </p:sp>
    </p:spTree>
    <p:extLst>
      <p:ext uri="{BB962C8B-B14F-4D97-AF65-F5344CB8AC3E}">
        <p14:creationId xmlns:p14="http://schemas.microsoft.com/office/powerpoint/2010/main" val="2980717011"/>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3F47E20B-1205-4238-A82B-90EF577F32D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D13567AC-EB9A-47A9-B6EC-B5BDB73B113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34649"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98F711C5-E2F3-9047-838B-D1A7BE53D6F0}"/>
              </a:ext>
            </a:extLst>
          </p:cNvPr>
          <p:cNvSpPr txBox="1"/>
          <p:nvPr/>
        </p:nvSpPr>
        <p:spPr>
          <a:xfrm>
            <a:off x="790941" y="1586547"/>
            <a:ext cx="5952765" cy="3263119"/>
          </a:xfrm>
          <a:prstGeom prst="rect">
            <a:avLst/>
          </a:prstGeom>
          <a:noFill/>
          <a:ln>
            <a:solidFill>
              <a:schemeClr val="bg1"/>
            </a:solidFill>
          </a:ln>
        </p:spPr>
        <p:txBody>
          <a:bodyPr vert="horz" lIns="274320" tIns="182880" rIns="274320" bIns="182880" rtlCol="0" anchor="ctr" anchorCtr="1">
            <a:normAutofit/>
          </a:bodyPr>
          <a:lstStyle/>
          <a:p>
            <a:pPr algn="ctr" defTabSz="914400">
              <a:lnSpc>
                <a:spcPct val="90000"/>
              </a:lnSpc>
              <a:spcBef>
                <a:spcPct val="0"/>
              </a:spcBef>
              <a:spcAft>
                <a:spcPts val="600"/>
              </a:spcAft>
            </a:pPr>
            <a:endParaRPr lang="en-US" sz="4000" cap="all" spc="200">
              <a:solidFill>
                <a:schemeClr val="bg1"/>
              </a:solidFill>
              <a:latin typeface="+mj-lt"/>
              <a:ea typeface="+mj-ea"/>
              <a:cs typeface="+mj-cs"/>
            </a:endParaRPr>
          </a:p>
          <a:p>
            <a:pPr lvl="0" algn="ctr" defTabSz="914400">
              <a:lnSpc>
                <a:spcPct val="90000"/>
              </a:lnSpc>
              <a:spcBef>
                <a:spcPct val="0"/>
              </a:spcBef>
              <a:spcAft>
                <a:spcPts val="600"/>
              </a:spcAft>
              <a:buClr>
                <a:srgbClr val="2DA2BF"/>
              </a:buClr>
              <a:buSzPct val="68000"/>
            </a:pPr>
            <a:r>
              <a:rPr lang="en-US" sz="4000" b="1" cap="all" spc="200">
                <a:solidFill>
                  <a:schemeClr val="bg1"/>
                </a:solidFill>
                <a:latin typeface="+mj-lt"/>
                <a:ea typeface="+mj-ea"/>
                <a:cs typeface="+mj-cs"/>
              </a:rPr>
              <a:t>THANK YOU</a:t>
            </a:r>
            <a:endParaRPr lang="en-US" sz="4000" cap="all" spc="200">
              <a:solidFill>
                <a:schemeClr val="bg1"/>
              </a:solidFill>
              <a:latin typeface="+mj-lt"/>
              <a:ea typeface="+mj-ea"/>
              <a:cs typeface="+mj-cs"/>
            </a:endParaRPr>
          </a:p>
          <a:p>
            <a:pPr algn="ctr" defTabSz="914400">
              <a:lnSpc>
                <a:spcPct val="90000"/>
              </a:lnSpc>
              <a:spcBef>
                <a:spcPct val="0"/>
              </a:spcBef>
              <a:spcAft>
                <a:spcPts val="600"/>
              </a:spcAft>
            </a:pPr>
            <a:endParaRPr lang="en-US" sz="4000" cap="all" spc="200">
              <a:solidFill>
                <a:schemeClr val="bg1"/>
              </a:solidFill>
              <a:latin typeface="+mj-lt"/>
              <a:ea typeface="+mj-ea"/>
              <a:cs typeface="+mj-cs"/>
            </a:endParaRPr>
          </a:p>
        </p:txBody>
      </p:sp>
      <p:pic>
        <p:nvPicPr>
          <p:cNvPr id="8" name="Graphic 7" descr="Handshake">
            <a:extLst>
              <a:ext uri="{FF2B5EF4-FFF2-40B4-BE49-F238E27FC236}">
                <a16:creationId xmlns:a16="http://schemas.microsoft.com/office/drawing/2014/main" id="{A2C1D542-5CC0-B844-8F4A-2CC1CDD3C66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129008" y="1638804"/>
            <a:ext cx="3419524" cy="3419524"/>
          </a:xfrm>
          <a:prstGeom prst="rect">
            <a:avLst/>
          </a:prstGeom>
        </p:spPr>
      </p:pic>
    </p:spTree>
    <p:extLst>
      <p:ext uri="{BB962C8B-B14F-4D97-AF65-F5344CB8AC3E}">
        <p14:creationId xmlns:p14="http://schemas.microsoft.com/office/powerpoint/2010/main" val="4218358997"/>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3F47E20B-1205-4238-A82B-90EF577F32D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D13567AC-EB9A-47A9-B6EC-B5BDB73B113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FEFD330D-F853-0F36-CA2E-AD55A17F0F67}"/>
              </a:ext>
            </a:extLst>
          </p:cNvPr>
          <p:cNvSpPr>
            <a:spLocks noGrp="1"/>
          </p:cNvSpPr>
          <p:nvPr>
            <p:ph type="ctrTitle"/>
          </p:nvPr>
        </p:nvSpPr>
        <p:spPr>
          <a:xfrm>
            <a:off x="492561" y="1085496"/>
            <a:ext cx="3669174" cy="4400906"/>
          </a:xfrm>
          <a:noFill/>
          <a:ln>
            <a:solidFill>
              <a:schemeClr val="bg1"/>
            </a:solidFill>
          </a:ln>
        </p:spPr>
        <p:txBody>
          <a:bodyPr>
            <a:normAutofit/>
          </a:bodyPr>
          <a:lstStyle/>
          <a:p>
            <a:pPr marL="0" indent="0"/>
            <a:r>
              <a:rPr lang="en-US" sz="2500" b="1" dirty="0" smtClean="0">
                <a:solidFill>
                  <a:schemeClr val="bg1"/>
                </a:solidFill>
              </a:rPr>
              <a:t>AGENDA</a:t>
            </a:r>
            <a:br>
              <a:rPr lang="en-US" sz="2500" b="1" dirty="0" smtClean="0">
                <a:solidFill>
                  <a:schemeClr val="bg1"/>
                </a:solidFill>
              </a:rPr>
            </a:br>
            <a:r>
              <a:rPr lang="en-US" sz="1000" dirty="0">
                <a:solidFill>
                  <a:schemeClr val="bg1"/>
                </a:solidFill>
              </a:rPr>
              <a:t/>
            </a:r>
            <a:br>
              <a:rPr lang="en-US" sz="1000" dirty="0">
                <a:solidFill>
                  <a:schemeClr val="bg1"/>
                </a:solidFill>
              </a:rPr>
            </a:br>
            <a:r>
              <a:rPr lang="en-US" sz="1000" dirty="0">
                <a:solidFill>
                  <a:schemeClr val="bg1"/>
                </a:solidFill>
              </a:rPr>
              <a:t/>
            </a:r>
            <a:br>
              <a:rPr lang="en-US" sz="1000" dirty="0">
                <a:solidFill>
                  <a:schemeClr val="bg1"/>
                </a:solidFill>
              </a:rPr>
            </a:br>
            <a:r>
              <a:rPr lang="en-US" sz="1800" dirty="0">
                <a:solidFill>
                  <a:schemeClr val="bg1"/>
                </a:solidFill>
              </a:rPr>
              <a:t>HOME-ARP OVERVIEW</a:t>
            </a:r>
            <a:br>
              <a:rPr lang="en-US" sz="1800" dirty="0">
                <a:solidFill>
                  <a:schemeClr val="bg1"/>
                </a:solidFill>
              </a:rPr>
            </a:br>
            <a:r>
              <a:rPr lang="en-US" sz="1800" dirty="0">
                <a:solidFill>
                  <a:schemeClr val="bg1"/>
                </a:solidFill>
              </a:rPr>
              <a:t/>
            </a:r>
            <a:br>
              <a:rPr lang="en-US" sz="1800" dirty="0">
                <a:solidFill>
                  <a:schemeClr val="bg1"/>
                </a:solidFill>
              </a:rPr>
            </a:br>
            <a:r>
              <a:rPr lang="en-US" sz="1800" dirty="0">
                <a:solidFill>
                  <a:schemeClr val="bg1"/>
                </a:solidFill>
              </a:rPr>
              <a:t>Qualifying </a:t>
            </a:r>
            <a:br>
              <a:rPr lang="en-US" sz="1800" dirty="0">
                <a:solidFill>
                  <a:schemeClr val="bg1"/>
                </a:solidFill>
              </a:rPr>
            </a:br>
            <a:r>
              <a:rPr lang="en-US" sz="1800" dirty="0">
                <a:solidFill>
                  <a:schemeClr val="bg1"/>
                </a:solidFill>
              </a:rPr>
              <a:t>Populations</a:t>
            </a:r>
            <a:br>
              <a:rPr lang="en-US" sz="1800" dirty="0">
                <a:solidFill>
                  <a:schemeClr val="bg1"/>
                </a:solidFill>
              </a:rPr>
            </a:br>
            <a:r>
              <a:rPr lang="en-US" sz="1800" dirty="0">
                <a:solidFill>
                  <a:schemeClr val="bg1"/>
                </a:solidFill>
              </a:rPr>
              <a:t/>
            </a:r>
            <a:br>
              <a:rPr lang="en-US" sz="1800" dirty="0">
                <a:solidFill>
                  <a:schemeClr val="bg1"/>
                </a:solidFill>
              </a:rPr>
            </a:br>
            <a:r>
              <a:rPr lang="en-US" sz="1800" dirty="0">
                <a:solidFill>
                  <a:schemeClr val="bg1"/>
                </a:solidFill>
              </a:rPr>
              <a:t>Eligible </a:t>
            </a:r>
            <a:r>
              <a:rPr lang="en-US" sz="1800" dirty="0" err="1" smtClean="0">
                <a:solidFill>
                  <a:schemeClr val="bg1"/>
                </a:solidFill>
              </a:rPr>
              <a:t>ActivitieS</a:t>
            </a:r>
            <a:r>
              <a:rPr lang="en-US" sz="1800" dirty="0">
                <a:solidFill>
                  <a:schemeClr val="bg1"/>
                </a:solidFill>
              </a:rPr>
              <a:t/>
            </a:r>
            <a:br>
              <a:rPr lang="en-US" sz="1800" dirty="0">
                <a:solidFill>
                  <a:schemeClr val="bg1"/>
                </a:solidFill>
              </a:rPr>
            </a:br>
            <a:r>
              <a:rPr lang="en-US" sz="1800" dirty="0">
                <a:solidFill>
                  <a:schemeClr val="bg1"/>
                </a:solidFill>
              </a:rPr>
              <a:t/>
            </a:r>
            <a:br>
              <a:rPr lang="en-US" sz="1800" dirty="0">
                <a:solidFill>
                  <a:schemeClr val="bg1"/>
                </a:solidFill>
              </a:rPr>
            </a:br>
            <a:r>
              <a:rPr lang="en-US" sz="1800" dirty="0">
                <a:solidFill>
                  <a:schemeClr val="bg1"/>
                </a:solidFill>
              </a:rPr>
              <a:t>PIT COUNT</a:t>
            </a:r>
            <a:br>
              <a:rPr lang="en-US" sz="1800" dirty="0">
                <a:solidFill>
                  <a:schemeClr val="bg1"/>
                </a:solidFill>
              </a:rPr>
            </a:br>
            <a:r>
              <a:rPr lang="en-US" sz="1800" dirty="0">
                <a:solidFill>
                  <a:schemeClr val="bg1"/>
                </a:solidFill>
              </a:rPr>
              <a:t/>
            </a:r>
            <a:br>
              <a:rPr lang="en-US" sz="1800" dirty="0">
                <a:solidFill>
                  <a:schemeClr val="bg1"/>
                </a:solidFill>
              </a:rPr>
            </a:br>
            <a:r>
              <a:rPr lang="en-US" sz="1800" dirty="0" err="1">
                <a:solidFill>
                  <a:schemeClr val="bg1"/>
                </a:solidFill>
              </a:rPr>
              <a:t>q&amp;a</a:t>
            </a:r>
            <a:r>
              <a:rPr lang="en-US" sz="1000" dirty="0">
                <a:solidFill>
                  <a:schemeClr val="bg1"/>
                </a:solidFill>
              </a:rPr>
              <a:t/>
            </a:r>
            <a:br>
              <a:rPr lang="en-US" sz="1000" dirty="0">
                <a:solidFill>
                  <a:schemeClr val="bg1"/>
                </a:solidFill>
              </a:rPr>
            </a:br>
            <a:endParaRPr lang="en-US" sz="1000" dirty="0">
              <a:solidFill>
                <a:schemeClr val="bg1"/>
              </a:solidFill>
            </a:endParaRPr>
          </a:p>
        </p:txBody>
      </p:sp>
      <p:pic>
        <p:nvPicPr>
          <p:cNvPr id="24" name="Picture 23" descr="A midsection of a person holding a miniature house">
            <a:extLst>
              <a:ext uri="{FF2B5EF4-FFF2-40B4-BE49-F238E27FC236}">
                <a16:creationId xmlns:a16="http://schemas.microsoft.com/office/drawing/2014/main" id="{5A7B0A05-03C4-CBC0-FE9C-E6E2A64FFBB7}"/>
              </a:ext>
            </a:extLst>
          </p:cNvPr>
          <p:cNvPicPr>
            <a:picLocks noChangeAspect="1"/>
          </p:cNvPicPr>
          <p:nvPr/>
        </p:nvPicPr>
        <p:blipFill rotWithShape="1">
          <a:blip r:embed="rId2"/>
          <a:srcRect l="16270" r="14486" b="-1"/>
          <a:stretch/>
        </p:blipFill>
        <p:spPr>
          <a:xfrm>
            <a:off x="4654297" y="10"/>
            <a:ext cx="7537702" cy="6857989"/>
          </a:xfrm>
          <a:prstGeom prst="rect">
            <a:avLst/>
          </a:prstGeom>
        </p:spPr>
      </p:pic>
    </p:spTree>
    <p:extLst>
      <p:ext uri="{BB962C8B-B14F-4D97-AF65-F5344CB8AC3E}">
        <p14:creationId xmlns:p14="http://schemas.microsoft.com/office/powerpoint/2010/main" val="352138835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9" name="Rectangle 25">
            <a:extLst>
              <a:ext uri="{FF2B5EF4-FFF2-40B4-BE49-F238E27FC236}">
                <a16:creationId xmlns:a16="http://schemas.microsoft.com/office/drawing/2014/main" id="{9A3764AE-D7B7-4CB5-A0E1-2885E4598A0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CA4145C-EEFF-83A6-8EC7-8DEC974F1994}"/>
              </a:ext>
            </a:extLst>
          </p:cNvPr>
          <p:cNvSpPr>
            <a:spLocks noGrp="1"/>
          </p:cNvSpPr>
          <p:nvPr>
            <p:ph type="title"/>
          </p:nvPr>
        </p:nvSpPr>
        <p:spPr>
          <a:xfrm>
            <a:off x="521802" y="1500054"/>
            <a:ext cx="3610691" cy="2673194"/>
          </a:xfrm>
          <a:noFill/>
          <a:ln>
            <a:solidFill>
              <a:schemeClr val="tx1">
                <a:lumMod val="85000"/>
                <a:lumOff val="15000"/>
              </a:schemeClr>
            </a:solidFill>
          </a:ln>
        </p:spPr>
        <p:txBody>
          <a:bodyPr vert="horz" lIns="274320" tIns="182880" rIns="274320" bIns="182880" rtlCol="0" anchorCtr="1">
            <a:normAutofit/>
          </a:bodyPr>
          <a:lstStyle/>
          <a:p>
            <a:r>
              <a:rPr lang="en-US" sz="2400">
                <a:solidFill>
                  <a:schemeClr val="tx1">
                    <a:lumMod val="95000"/>
                    <a:lumOff val="5000"/>
                  </a:schemeClr>
                </a:solidFill>
              </a:rPr>
              <a:t>The Home American Rescue Plan (ARP)Overview</a:t>
            </a:r>
          </a:p>
        </p:txBody>
      </p:sp>
      <p:sp useBgFill="1">
        <p:nvSpPr>
          <p:cNvPr id="28" name="Rectangle 27">
            <a:extLst>
              <a:ext uri="{FF2B5EF4-FFF2-40B4-BE49-F238E27FC236}">
                <a16:creationId xmlns:a16="http://schemas.microsoft.com/office/drawing/2014/main" id="{329C095C-3AB6-49D8-9436-3672566FEED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0"/>
            <a:ext cx="75377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950372" y="189185"/>
            <a:ext cx="6704065" cy="6505905"/>
          </a:xfrm>
        </p:spPr>
        <p:txBody>
          <a:bodyPr anchor="ctr">
            <a:normAutofit/>
          </a:bodyPr>
          <a:lstStyle/>
          <a:p>
            <a:pPr marL="0" indent="0">
              <a:lnSpc>
                <a:spcPct val="90000"/>
              </a:lnSpc>
              <a:buNone/>
            </a:pPr>
            <a:r>
              <a:rPr lang="en-US" sz="2400" b="1" dirty="0">
                <a:solidFill>
                  <a:schemeClr val="tx1"/>
                </a:solidFill>
              </a:rPr>
              <a:t>Section 3205 of the American Rescue Plan Act of 2021 (P.L. 117-2) (ARP)</a:t>
            </a:r>
          </a:p>
          <a:p>
            <a:pPr marL="0" indent="0">
              <a:lnSpc>
                <a:spcPct val="90000"/>
              </a:lnSpc>
              <a:buNone/>
            </a:pPr>
            <a:endParaRPr lang="en-US" sz="2400" b="1" dirty="0">
              <a:solidFill>
                <a:schemeClr val="tx1"/>
              </a:solidFill>
            </a:endParaRPr>
          </a:p>
          <a:p>
            <a:pPr marL="0" indent="0">
              <a:lnSpc>
                <a:spcPct val="90000"/>
              </a:lnSpc>
              <a:buNone/>
            </a:pPr>
            <a:r>
              <a:rPr lang="en-US" dirty="0">
                <a:solidFill>
                  <a:schemeClr val="tx1"/>
                </a:solidFill>
              </a:rPr>
              <a:t>To address the need for homelessness assistance and supportive services, Congress appropriated $5 billion in American Rescue Plan (ARP) funds to be administered through the HOME program and primarily benefit individuals and families in specified HOME. </a:t>
            </a:r>
          </a:p>
          <a:p>
            <a:pPr marL="0" indent="0">
              <a:lnSpc>
                <a:spcPct val="90000"/>
              </a:lnSpc>
              <a:buNone/>
            </a:pPr>
            <a:endParaRPr lang="en-US" dirty="0">
              <a:solidFill>
                <a:schemeClr val="tx1"/>
              </a:solidFill>
            </a:endParaRPr>
          </a:p>
          <a:p>
            <a:pPr marL="0" indent="0">
              <a:lnSpc>
                <a:spcPct val="90000"/>
              </a:lnSpc>
              <a:buNone/>
            </a:pPr>
            <a:r>
              <a:rPr lang="en-US" dirty="0">
                <a:solidFill>
                  <a:schemeClr val="tx1"/>
                </a:solidFill>
              </a:rPr>
              <a:t>HOME-ARP funds can be used for the following primary activities: </a:t>
            </a:r>
          </a:p>
          <a:p>
            <a:pPr marL="342900" indent="-342900">
              <a:lnSpc>
                <a:spcPct val="90000"/>
              </a:lnSpc>
              <a:buAutoNum type="arabicParenBoth"/>
            </a:pPr>
            <a:r>
              <a:rPr lang="en-US" dirty="0">
                <a:solidFill>
                  <a:schemeClr val="tx1"/>
                </a:solidFill>
              </a:rPr>
              <a:t>development and support of affordable housing, </a:t>
            </a:r>
          </a:p>
          <a:p>
            <a:pPr marL="342900" indent="-342900">
              <a:lnSpc>
                <a:spcPct val="90000"/>
              </a:lnSpc>
              <a:buAutoNum type="arabicParenBoth"/>
            </a:pPr>
            <a:r>
              <a:rPr lang="en-US" dirty="0">
                <a:solidFill>
                  <a:schemeClr val="tx1"/>
                </a:solidFill>
              </a:rPr>
              <a:t>tenant-based rental assistance (TBRA), </a:t>
            </a:r>
          </a:p>
          <a:p>
            <a:pPr marL="342900" indent="-342900">
              <a:lnSpc>
                <a:spcPct val="90000"/>
              </a:lnSpc>
              <a:buAutoNum type="arabicParenBoth"/>
            </a:pPr>
            <a:r>
              <a:rPr lang="en-US" dirty="0">
                <a:solidFill>
                  <a:schemeClr val="tx1"/>
                </a:solidFill>
              </a:rPr>
              <a:t>provision of supportive services; and </a:t>
            </a:r>
          </a:p>
          <a:p>
            <a:pPr marL="342900" indent="-342900">
              <a:lnSpc>
                <a:spcPct val="90000"/>
              </a:lnSpc>
              <a:buAutoNum type="arabicParenBoth"/>
            </a:pPr>
            <a:r>
              <a:rPr lang="en-US" dirty="0">
                <a:solidFill>
                  <a:schemeClr val="tx1"/>
                </a:solidFill>
              </a:rPr>
              <a:t>acquisition and development of non-congregate shelter units.</a:t>
            </a:r>
          </a:p>
          <a:p>
            <a:pPr marL="0" indent="0">
              <a:lnSpc>
                <a:spcPct val="90000"/>
              </a:lnSpc>
              <a:buNone/>
            </a:pPr>
            <a:endParaRPr lang="en-US" dirty="0">
              <a:solidFill>
                <a:schemeClr val="tx1"/>
              </a:solidFill>
            </a:endParaRPr>
          </a:p>
          <a:p>
            <a:pPr marL="0" indent="0">
              <a:lnSpc>
                <a:spcPct val="90000"/>
              </a:lnSpc>
              <a:buNone/>
            </a:pPr>
            <a:r>
              <a:rPr lang="en-US" dirty="0">
                <a:solidFill>
                  <a:schemeClr val="tx1"/>
                </a:solidFill>
              </a:rPr>
              <a:t>A participating jurisdiction may use up to 10% of the award for Nonprofit Operating and Capacity</a:t>
            </a:r>
          </a:p>
          <a:p>
            <a:pPr marL="0" indent="0">
              <a:lnSpc>
                <a:spcPct val="90000"/>
              </a:lnSpc>
              <a:buNone/>
            </a:pPr>
            <a:r>
              <a:rPr lang="en-US" dirty="0">
                <a:solidFill>
                  <a:schemeClr val="tx1"/>
                </a:solidFill>
              </a:rPr>
              <a:t>Building Assistance and 15% of the award for Administration and Planning.</a:t>
            </a:r>
          </a:p>
        </p:txBody>
      </p:sp>
    </p:spTree>
    <p:extLst>
      <p:ext uri="{BB962C8B-B14F-4D97-AF65-F5344CB8AC3E}">
        <p14:creationId xmlns:p14="http://schemas.microsoft.com/office/powerpoint/2010/main" val="3243606263"/>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93F0ADB5-A0B4-4B01-A8C4-FDC34CE22B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AA6D0FDE-0241-4C21-A720-A694753582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6C2CE6-5447-0583-251B-18A45D762328}"/>
              </a:ext>
            </a:extLst>
          </p:cNvPr>
          <p:cNvSpPr>
            <a:spLocks noGrp="1"/>
          </p:cNvSpPr>
          <p:nvPr>
            <p:ph type="title"/>
          </p:nvPr>
        </p:nvSpPr>
        <p:spPr>
          <a:xfrm>
            <a:off x="645161" y="2380161"/>
            <a:ext cx="3363974" cy="1495794"/>
          </a:xfrm>
          <a:noFill/>
          <a:ln>
            <a:solidFill>
              <a:schemeClr val="bg1"/>
            </a:solidFill>
          </a:ln>
        </p:spPr>
        <p:txBody>
          <a:bodyPr vert="horz" wrap="square" lIns="182880" tIns="182880" rIns="182880" bIns="182880" rtlCol="0" anchorCtr="1">
            <a:normAutofit/>
          </a:bodyPr>
          <a:lstStyle/>
          <a:p>
            <a:r>
              <a:rPr lang="en-US">
                <a:solidFill>
                  <a:schemeClr val="bg1"/>
                </a:solidFill>
              </a:rPr>
              <a:t>Eligible Populations</a:t>
            </a:r>
          </a:p>
        </p:txBody>
      </p:sp>
      <p:graphicFrame>
        <p:nvGraphicFramePr>
          <p:cNvPr id="37" name="TextBox 5">
            <a:extLst>
              <a:ext uri="{FF2B5EF4-FFF2-40B4-BE49-F238E27FC236}">
                <a16:creationId xmlns:a16="http://schemas.microsoft.com/office/drawing/2014/main" id="{ACEADB58-8825-24C1-DFD6-4861D1F7559D}"/>
              </a:ext>
            </a:extLst>
          </p:cNvPr>
          <p:cNvGraphicFramePr/>
          <p:nvPr>
            <p:extLst>
              <p:ext uri="{D42A27DB-BD31-4B8C-83A1-F6EECF244321}">
                <p14:modId xmlns:p14="http://schemas.microsoft.com/office/powerpoint/2010/main" val="2123537063"/>
              </p:ext>
            </p:extLst>
          </p:nvPr>
        </p:nvGraphicFramePr>
        <p:xfrm>
          <a:off x="5104435" y="196771"/>
          <a:ext cx="6678593" cy="64586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0810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93F0ADB5-A0B4-4B01-A8C4-FDC34CE22B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AA6D0FDE-0241-4C21-A720-A694753582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D4A9D7C8-EDF2-EB79-024A-3BD69C8D8AFD}"/>
              </a:ext>
            </a:extLst>
          </p:cNvPr>
          <p:cNvSpPr txBox="1">
            <a:spLocks/>
          </p:cNvSpPr>
          <p:nvPr/>
        </p:nvSpPr>
        <p:spPr bwMode="black">
          <a:xfrm>
            <a:off x="643467" y="2681103"/>
            <a:ext cx="3363974" cy="1495794"/>
          </a:xfrm>
          <a:prstGeom prst="rect">
            <a:avLst/>
          </a:prstGeom>
          <a:noFill/>
          <a:ln>
            <a:solidFill>
              <a:schemeClr val="bg1"/>
            </a:solidFill>
          </a:ln>
        </p:spPr>
        <p:txBody>
          <a:bodyPr vert="horz" wrap="square" lIns="182880" tIns="182880" rIns="182880" bIns="182880" rtlCol="0" anchor="ctr" anchorCtr="1">
            <a:normAutofit/>
          </a:bodyPr>
          <a:lst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a:lstStyle>
          <a:p>
            <a:pPr>
              <a:spcAft>
                <a:spcPts val="600"/>
              </a:spcAft>
            </a:pPr>
            <a:r>
              <a:rPr lang="en-US">
                <a:solidFill>
                  <a:schemeClr val="bg1"/>
                </a:solidFill>
              </a:rPr>
              <a:t>Eligible ACTIVITIES</a:t>
            </a:r>
          </a:p>
        </p:txBody>
      </p:sp>
      <p:graphicFrame>
        <p:nvGraphicFramePr>
          <p:cNvPr id="14" name="Content Placeholder 2">
            <a:extLst>
              <a:ext uri="{FF2B5EF4-FFF2-40B4-BE49-F238E27FC236}">
                <a16:creationId xmlns:a16="http://schemas.microsoft.com/office/drawing/2014/main" id="{82630DD5-5640-EBC3-4247-2943CBAC07FA}"/>
              </a:ext>
            </a:extLst>
          </p:cNvPr>
          <p:cNvGraphicFramePr>
            <a:graphicFrameLocks noGrp="1"/>
          </p:cNvGraphicFramePr>
          <p:nvPr>
            <p:ph idx="1"/>
            <p:extLst>
              <p:ext uri="{D42A27DB-BD31-4B8C-83A1-F6EECF244321}">
                <p14:modId xmlns:p14="http://schemas.microsoft.com/office/powerpoint/2010/main" val="329163360"/>
              </p:ext>
            </p:extLst>
          </p:nvPr>
        </p:nvGraphicFramePr>
        <p:xfrm>
          <a:off x="5104435" y="405114"/>
          <a:ext cx="6632294" cy="5868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18798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1660E788-AFA9-4A1B-9991-6AA74632A1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867D4867-5BA7-4462-B2F6-A23F4A622AA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217A75-E30C-2FC4-335E-50442051B27C}"/>
              </a:ext>
            </a:extLst>
          </p:cNvPr>
          <p:cNvSpPr>
            <a:spLocks noGrp="1"/>
          </p:cNvSpPr>
          <p:nvPr>
            <p:ph type="title"/>
          </p:nvPr>
        </p:nvSpPr>
        <p:spPr>
          <a:xfrm>
            <a:off x="374347" y="354100"/>
            <a:ext cx="4007442" cy="1139034"/>
          </a:xfrm>
          <a:noFill/>
          <a:ln>
            <a:solidFill>
              <a:schemeClr val="bg1"/>
            </a:solidFill>
          </a:ln>
        </p:spPr>
        <p:txBody>
          <a:bodyPr wrap="square">
            <a:normAutofit/>
          </a:bodyPr>
          <a:lstStyle/>
          <a:p>
            <a:r>
              <a:rPr lang="en-US" sz="2400" dirty="0">
                <a:solidFill>
                  <a:schemeClr val="bg1"/>
                </a:solidFill>
              </a:rPr>
              <a:t>NON-CONGREGATE SHELTER</a:t>
            </a:r>
          </a:p>
        </p:txBody>
      </p:sp>
      <p:sp>
        <p:nvSpPr>
          <p:cNvPr id="3" name="Content Placeholder 2">
            <a:extLst>
              <a:ext uri="{FF2B5EF4-FFF2-40B4-BE49-F238E27FC236}">
                <a16:creationId xmlns:a16="http://schemas.microsoft.com/office/drawing/2014/main" id="{CD42F5A2-7308-4E20-BFB1-31E377FBED68}"/>
              </a:ext>
            </a:extLst>
          </p:cNvPr>
          <p:cNvSpPr>
            <a:spLocks noGrp="1"/>
          </p:cNvSpPr>
          <p:nvPr>
            <p:ph idx="1"/>
          </p:nvPr>
        </p:nvSpPr>
        <p:spPr>
          <a:xfrm>
            <a:off x="461930" y="1666754"/>
            <a:ext cx="3832277" cy="4794769"/>
          </a:xfrm>
        </p:spPr>
        <p:txBody>
          <a:bodyPr>
            <a:normAutofit/>
          </a:bodyPr>
          <a:lstStyle/>
          <a:p>
            <a:pPr marL="0" indent="0">
              <a:lnSpc>
                <a:spcPct val="90000"/>
              </a:lnSpc>
              <a:buNone/>
            </a:pPr>
            <a:r>
              <a:rPr lang="en-US" sz="2000" dirty="0">
                <a:solidFill>
                  <a:schemeClr val="bg1"/>
                </a:solidFill>
              </a:rPr>
              <a:t>As opposed to congregate settings, such as traditional homeless shelters, non-congregate shelter provides more private accommodations (individual rooms). </a:t>
            </a:r>
          </a:p>
          <a:p>
            <a:pPr marL="0" indent="0">
              <a:lnSpc>
                <a:spcPct val="90000"/>
              </a:lnSpc>
              <a:buNone/>
            </a:pPr>
            <a:r>
              <a:rPr lang="en-US" sz="2000" dirty="0">
                <a:solidFill>
                  <a:schemeClr val="bg1"/>
                </a:solidFill>
              </a:rPr>
              <a:t>NCS is defined as one or more buildings that: </a:t>
            </a:r>
          </a:p>
          <a:p>
            <a:pPr marL="0" indent="0">
              <a:lnSpc>
                <a:spcPct val="90000"/>
              </a:lnSpc>
              <a:buNone/>
            </a:pPr>
            <a:r>
              <a:rPr lang="en-US" sz="2000" dirty="0">
                <a:solidFill>
                  <a:schemeClr val="bg1"/>
                </a:solidFill>
              </a:rPr>
              <a:t>a) Provide private rooms for temporary shelter </a:t>
            </a:r>
          </a:p>
          <a:p>
            <a:pPr marL="0" indent="0">
              <a:lnSpc>
                <a:spcPct val="90000"/>
              </a:lnSpc>
              <a:buNone/>
            </a:pPr>
            <a:r>
              <a:rPr lang="en-US" sz="2000" dirty="0">
                <a:solidFill>
                  <a:schemeClr val="bg1"/>
                </a:solidFill>
              </a:rPr>
              <a:t>b) Serve individuals and families that meet one or more of the QPs</a:t>
            </a:r>
          </a:p>
          <a:p>
            <a:pPr marL="0" indent="0">
              <a:lnSpc>
                <a:spcPct val="90000"/>
              </a:lnSpc>
              <a:buNone/>
            </a:pPr>
            <a:r>
              <a:rPr lang="en-US" sz="2000" dirty="0">
                <a:solidFill>
                  <a:schemeClr val="bg1"/>
                </a:solidFill>
              </a:rPr>
              <a:t>c) Do not require occupants to sign a lease or occupancy agreement </a:t>
            </a:r>
          </a:p>
          <a:p>
            <a:pPr marL="0" indent="0">
              <a:lnSpc>
                <a:spcPct val="90000"/>
              </a:lnSpc>
              <a:buNone/>
            </a:pPr>
            <a:endParaRPr lang="en-US" sz="1500" dirty="0">
              <a:solidFill>
                <a:schemeClr val="bg1"/>
              </a:solidFill>
            </a:endParaRPr>
          </a:p>
          <a:p>
            <a:pPr marL="0" indent="0">
              <a:lnSpc>
                <a:spcPct val="90000"/>
              </a:lnSpc>
              <a:buNone/>
            </a:pPr>
            <a:endParaRPr lang="en-US" sz="1500" dirty="0">
              <a:solidFill>
                <a:schemeClr val="bg1"/>
              </a:solidFill>
            </a:endParaRPr>
          </a:p>
          <a:p>
            <a:pPr marL="0" indent="0">
              <a:lnSpc>
                <a:spcPct val="90000"/>
              </a:lnSpc>
              <a:buNone/>
            </a:pPr>
            <a:endParaRPr lang="en-US" sz="1500" dirty="0">
              <a:solidFill>
                <a:schemeClr val="bg1"/>
              </a:solidFill>
            </a:endParaRPr>
          </a:p>
        </p:txBody>
      </p:sp>
      <p:graphicFrame>
        <p:nvGraphicFramePr>
          <p:cNvPr id="4" name="Table 3">
            <a:extLst>
              <a:ext uri="{FF2B5EF4-FFF2-40B4-BE49-F238E27FC236}">
                <a16:creationId xmlns:a16="http://schemas.microsoft.com/office/drawing/2014/main" id="{125F925B-39C2-DC60-0936-27818A43D43C}"/>
              </a:ext>
            </a:extLst>
          </p:cNvPr>
          <p:cNvGraphicFramePr>
            <a:graphicFrameLocks noGrp="1"/>
          </p:cNvGraphicFramePr>
          <p:nvPr>
            <p:extLst>
              <p:ext uri="{D42A27DB-BD31-4B8C-83A1-F6EECF244321}">
                <p14:modId xmlns:p14="http://schemas.microsoft.com/office/powerpoint/2010/main" val="1249622355"/>
              </p:ext>
            </p:extLst>
          </p:nvPr>
        </p:nvGraphicFramePr>
        <p:xfrm>
          <a:off x="5471936" y="643467"/>
          <a:ext cx="5902425" cy="5410200"/>
        </p:xfrm>
        <a:graphic>
          <a:graphicData uri="http://schemas.openxmlformats.org/drawingml/2006/table">
            <a:tbl>
              <a:tblPr firstRow="1" firstCol="1" bandRow="1">
                <a:solidFill>
                  <a:srgbClr val="F2F2F2">
                    <a:alpha val="45098"/>
                  </a:srgbClr>
                </a:solidFill>
                <a:tableStyleId>{5C22544A-7EE6-4342-B048-85BDC9FD1C3A}</a:tableStyleId>
              </a:tblPr>
              <a:tblGrid>
                <a:gridCol w="3065652">
                  <a:extLst>
                    <a:ext uri="{9D8B030D-6E8A-4147-A177-3AD203B41FA5}">
                      <a16:colId xmlns:a16="http://schemas.microsoft.com/office/drawing/2014/main" val="3095136718"/>
                    </a:ext>
                  </a:extLst>
                </a:gridCol>
                <a:gridCol w="2836773">
                  <a:extLst>
                    <a:ext uri="{9D8B030D-6E8A-4147-A177-3AD203B41FA5}">
                      <a16:colId xmlns:a16="http://schemas.microsoft.com/office/drawing/2014/main" val="3151064257"/>
                    </a:ext>
                  </a:extLst>
                </a:gridCol>
              </a:tblGrid>
              <a:tr h="634745">
                <a:tc>
                  <a:txBody>
                    <a:bodyPr/>
                    <a:lstStyle/>
                    <a:p>
                      <a:pPr marL="0" marR="0">
                        <a:spcBef>
                          <a:spcPts val="0"/>
                        </a:spcBef>
                        <a:spcAft>
                          <a:spcPts val="0"/>
                        </a:spcAft>
                      </a:pPr>
                      <a:r>
                        <a:rPr lang="en-US" sz="2700" b="0" cap="none" spc="0">
                          <a:solidFill>
                            <a:schemeClr val="bg1"/>
                          </a:solidFill>
                          <a:effectLst/>
                        </a:rPr>
                        <a:t>Eligible Activities</a:t>
                      </a:r>
                      <a:endParaRPr lang="en-US" sz="2700" b="0" cap="none" spc="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1760" marR="131760" marT="175679" marB="0" anchor="ctr">
                    <a:lnL w="12700" cmpd="sng">
                      <a:noFill/>
                    </a:lnL>
                    <a:lnR w="12700" cmpd="sng">
                      <a:noFill/>
                    </a:lnR>
                    <a:lnT w="19050" cap="flat" cmpd="sng" algn="ctr">
                      <a:noFill/>
                      <a:prstDash val="solid"/>
                    </a:lnT>
                    <a:lnB w="38100" cmpd="sng">
                      <a:noFill/>
                    </a:lnB>
                    <a:solidFill>
                      <a:schemeClr val="tx1"/>
                    </a:solidFill>
                  </a:tcPr>
                </a:tc>
                <a:tc>
                  <a:txBody>
                    <a:bodyPr/>
                    <a:lstStyle/>
                    <a:p>
                      <a:pPr marL="0" marR="0">
                        <a:spcBef>
                          <a:spcPts val="0"/>
                        </a:spcBef>
                        <a:spcAft>
                          <a:spcPts val="0"/>
                        </a:spcAft>
                      </a:pPr>
                      <a:r>
                        <a:rPr lang="en-US" sz="2700" b="0" cap="none" spc="0">
                          <a:solidFill>
                            <a:schemeClr val="bg1"/>
                          </a:solidFill>
                          <a:effectLst/>
                        </a:rPr>
                        <a:t>Eligible Costs</a:t>
                      </a:r>
                      <a:endParaRPr lang="en-US" sz="2700" b="0" cap="none" spc="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1760" marR="131760" marT="175679" marB="0" anchor="ctr">
                    <a:lnL w="12700" cmpd="sng">
                      <a:noFill/>
                    </a:lnL>
                    <a:lnR w="12700" cmpd="sng">
                      <a:noFill/>
                    </a:lnR>
                    <a:lnT w="19050" cap="flat" cmpd="sng" algn="ctr">
                      <a:noFill/>
                      <a:prstDash val="solid"/>
                    </a:lnT>
                    <a:lnB w="38100" cmpd="sng">
                      <a:noFill/>
                    </a:lnB>
                    <a:solidFill>
                      <a:schemeClr val="tx1"/>
                    </a:solidFill>
                  </a:tcPr>
                </a:tc>
                <a:extLst>
                  <a:ext uri="{0D108BD9-81ED-4DB2-BD59-A6C34878D82A}">
                    <a16:rowId xmlns:a16="http://schemas.microsoft.com/office/drawing/2014/main" val="1066971039"/>
                  </a:ext>
                </a:extLst>
              </a:tr>
              <a:tr h="929018">
                <a:tc>
                  <a:txBody>
                    <a:bodyPr/>
                    <a:lstStyle/>
                    <a:p>
                      <a:pPr marL="0" marR="0">
                        <a:spcBef>
                          <a:spcPts val="0"/>
                        </a:spcBef>
                        <a:spcAft>
                          <a:spcPts val="0"/>
                        </a:spcAft>
                      </a:pPr>
                      <a:r>
                        <a:rPr lang="en-US" sz="2300" b="1" cap="none" spc="0">
                          <a:solidFill>
                            <a:schemeClr val="tx1"/>
                          </a:solidFill>
                          <a:effectLst/>
                        </a:rPr>
                        <a:t>Acquisition of structures</a:t>
                      </a:r>
                      <a:endParaRPr lang="en-US" sz="2300" b="1"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1760" marR="131760" marT="175679" marB="0" anchor="b">
                    <a:lnL w="12700" cmpd="sng">
                      <a:noFill/>
                      <a:prstDash val="solid"/>
                    </a:lnL>
                    <a:lnR w="12700" cmpd="sng">
                      <a:noFill/>
                      <a:prstDash val="solid"/>
                    </a:lnR>
                    <a:lnT w="38100" cmpd="sng">
                      <a:noFill/>
                    </a:lnT>
                    <a:lnB w="12700" cap="flat" cmpd="sng" algn="ctr">
                      <a:solidFill>
                        <a:schemeClr val="bg1">
                          <a:lumMod val="75000"/>
                        </a:schemeClr>
                      </a:solidFill>
                      <a:prstDash val="solid"/>
                    </a:lnB>
                    <a:solidFill>
                      <a:srgbClr val="F2F2F2">
                        <a:alpha val="45098"/>
                      </a:srgbClr>
                    </a:solidFill>
                  </a:tcPr>
                </a:tc>
                <a:tc>
                  <a:txBody>
                    <a:bodyPr/>
                    <a:lstStyle/>
                    <a:p>
                      <a:pPr marL="0" marR="0">
                        <a:spcBef>
                          <a:spcPts val="0"/>
                        </a:spcBef>
                        <a:spcAft>
                          <a:spcPts val="0"/>
                        </a:spcAft>
                      </a:pPr>
                      <a:r>
                        <a:rPr lang="en-US" sz="2300" b="1" cap="none" spc="0" dirty="0">
                          <a:solidFill>
                            <a:schemeClr val="tx1"/>
                          </a:solidFill>
                          <a:effectLst/>
                        </a:rPr>
                        <a:t>Acquisition costs</a:t>
                      </a:r>
                      <a:endParaRPr lang="en-US" sz="2300" b="1" cap="none" spc="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1760" marR="131760" marT="175679" marB="0" anchor="b">
                    <a:lnL w="12700" cmpd="sng">
                      <a:noFill/>
                      <a:prstDash val="solid"/>
                    </a:lnL>
                    <a:lnR w="12700" cmpd="sng">
                      <a:noFill/>
                      <a:prstDash val="solid"/>
                    </a:lnR>
                    <a:lnT w="38100" cmpd="sng">
                      <a:noFill/>
                    </a:lnT>
                    <a:lnB w="12700" cap="flat" cmpd="sng" algn="ctr">
                      <a:solidFill>
                        <a:schemeClr val="bg1">
                          <a:lumMod val="75000"/>
                        </a:schemeClr>
                      </a:solidFill>
                      <a:prstDash val="solid"/>
                    </a:lnB>
                    <a:solidFill>
                      <a:srgbClr val="F2F2F2">
                        <a:alpha val="45098"/>
                      </a:srgbClr>
                    </a:solidFill>
                  </a:tcPr>
                </a:tc>
                <a:extLst>
                  <a:ext uri="{0D108BD9-81ED-4DB2-BD59-A6C34878D82A}">
                    <a16:rowId xmlns:a16="http://schemas.microsoft.com/office/drawing/2014/main" val="3473361341"/>
                  </a:ext>
                </a:extLst>
              </a:tr>
              <a:tr h="1282146">
                <a:tc>
                  <a:txBody>
                    <a:bodyPr/>
                    <a:lstStyle/>
                    <a:p>
                      <a:pPr marL="0" marR="0">
                        <a:spcBef>
                          <a:spcPts val="0"/>
                        </a:spcBef>
                        <a:spcAft>
                          <a:spcPts val="0"/>
                        </a:spcAft>
                      </a:pPr>
                      <a:r>
                        <a:rPr lang="en-US" sz="2300" b="1" cap="none" spc="0">
                          <a:solidFill>
                            <a:schemeClr val="tx1"/>
                          </a:solidFill>
                          <a:effectLst/>
                        </a:rPr>
                        <a:t>New construction, with or without land acquisition</a:t>
                      </a:r>
                      <a:endParaRPr lang="en-US" sz="2300" b="1"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1760" marR="131760" marT="175679" marB="0" anchor="b">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marL="0" marR="0">
                        <a:spcBef>
                          <a:spcPts val="0"/>
                        </a:spcBef>
                        <a:spcAft>
                          <a:spcPts val="0"/>
                        </a:spcAft>
                      </a:pPr>
                      <a:r>
                        <a:rPr lang="en-US" sz="2300" b="1" cap="none" spc="0" dirty="0">
                          <a:solidFill>
                            <a:schemeClr val="tx1"/>
                          </a:solidFill>
                          <a:effectLst/>
                        </a:rPr>
                        <a:t>Demolition costs</a:t>
                      </a:r>
                      <a:endParaRPr lang="en-US" sz="2300" b="1" cap="none" spc="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1760" marR="131760" marT="175679" marB="0" anchor="b">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extLst>
                  <a:ext uri="{0D108BD9-81ED-4DB2-BD59-A6C34878D82A}">
                    <a16:rowId xmlns:a16="http://schemas.microsoft.com/office/drawing/2014/main" val="4151126890"/>
                  </a:ext>
                </a:extLst>
              </a:tr>
              <a:tr h="1635273">
                <a:tc>
                  <a:txBody>
                    <a:bodyPr/>
                    <a:lstStyle/>
                    <a:p>
                      <a:pPr marL="0" marR="0">
                        <a:spcBef>
                          <a:spcPts val="0"/>
                        </a:spcBef>
                        <a:spcAft>
                          <a:spcPts val="0"/>
                        </a:spcAft>
                      </a:pPr>
                      <a:r>
                        <a:rPr lang="en-US" sz="2300" b="1" cap="none" spc="0">
                          <a:solidFill>
                            <a:schemeClr val="tx1"/>
                          </a:solidFill>
                          <a:effectLst/>
                        </a:rPr>
                        <a:t>Rehabilitation of existing structures (e.g. motels, nursing homes)</a:t>
                      </a:r>
                      <a:endParaRPr lang="en-US" sz="2300" b="1" cap="none" spc="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1760" marR="131760" marT="175679" marB="0" anchor="ctr">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tc>
                  <a:txBody>
                    <a:bodyPr/>
                    <a:lstStyle/>
                    <a:p>
                      <a:pPr marL="0" marR="0">
                        <a:spcBef>
                          <a:spcPts val="0"/>
                        </a:spcBef>
                        <a:spcAft>
                          <a:spcPts val="0"/>
                        </a:spcAft>
                      </a:pPr>
                      <a:r>
                        <a:rPr lang="en-US" sz="2300" b="1" cap="none" spc="0" dirty="0">
                          <a:solidFill>
                            <a:schemeClr val="tx1"/>
                          </a:solidFill>
                          <a:effectLst/>
                        </a:rPr>
                        <a:t>Development hard and soft costs</a:t>
                      </a:r>
                      <a:endParaRPr lang="en-US" sz="2300" b="1" cap="none" spc="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1760" marR="131760" marT="175679" marB="0" anchor="b">
                    <a:lnL w="12700" cmpd="sng">
                      <a:noFill/>
                      <a:prstDash val="solid"/>
                    </a:lnL>
                    <a:lnR w="12700" cmpd="sng">
                      <a:noFill/>
                      <a:prstDash val="solid"/>
                    </a:lnR>
                    <a:lnT w="12700" cmpd="sng">
                      <a:noFill/>
                      <a:prstDash val="solid"/>
                    </a:lnT>
                    <a:lnB w="12700" cap="flat" cmpd="sng" algn="ctr">
                      <a:solidFill>
                        <a:schemeClr val="bg1">
                          <a:lumMod val="75000"/>
                        </a:schemeClr>
                      </a:solidFill>
                      <a:prstDash val="solid"/>
                    </a:lnB>
                    <a:solidFill>
                      <a:srgbClr val="F2F2F2">
                        <a:alpha val="45098"/>
                      </a:srgbClr>
                    </a:solidFill>
                  </a:tcPr>
                </a:tc>
                <a:extLst>
                  <a:ext uri="{0D108BD9-81ED-4DB2-BD59-A6C34878D82A}">
                    <a16:rowId xmlns:a16="http://schemas.microsoft.com/office/drawing/2014/main" val="436967330"/>
                  </a:ext>
                </a:extLst>
              </a:tr>
              <a:tr h="929018">
                <a:tc>
                  <a:txBody>
                    <a:bodyPr/>
                    <a:lstStyle/>
                    <a:p>
                      <a:endParaRPr lang="en-US" sz="2300" b="1" cap="none" spc="0">
                        <a:solidFill>
                          <a:schemeClr val="tx1"/>
                        </a:solidFill>
                        <a:effectLst/>
                        <a:latin typeface="Calibri" panose="020F0502020204030204" pitchFamily="34" charset="0"/>
                        <a:cs typeface="Times New Roman" panose="02020603050405020304" pitchFamily="18" charset="0"/>
                      </a:endParaRPr>
                    </a:p>
                  </a:txBody>
                  <a:tcPr marL="131760" marR="131760" marT="175679" marB="0" anchor="b">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tc>
                  <a:txBody>
                    <a:bodyPr/>
                    <a:lstStyle/>
                    <a:p>
                      <a:pPr marL="0" marR="0">
                        <a:spcBef>
                          <a:spcPts val="0"/>
                        </a:spcBef>
                        <a:spcAft>
                          <a:spcPts val="0"/>
                        </a:spcAft>
                      </a:pPr>
                      <a:r>
                        <a:rPr lang="en-US" sz="2300" b="1" cap="none" spc="0" dirty="0">
                          <a:solidFill>
                            <a:schemeClr val="tx1"/>
                          </a:solidFill>
                          <a:effectLst/>
                        </a:rPr>
                        <a:t>Replacement reserve</a:t>
                      </a:r>
                      <a:endParaRPr lang="en-US" sz="2300" b="1" cap="none" spc="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31760" marR="131760" marT="175679" marB="0" anchor="b">
                    <a:lnL w="12700" cmpd="sng">
                      <a:noFill/>
                      <a:prstDash val="solid"/>
                    </a:lnL>
                    <a:lnR w="12700" cmpd="sng">
                      <a:noFill/>
                      <a:prstDash val="solid"/>
                    </a:lnR>
                    <a:lnT w="12700" cap="flat" cmpd="sng" algn="ctr">
                      <a:solidFill>
                        <a:schemeClr val="bg1">
                          <a:lumMod val="75000"/>
                        </a:schemeClr>
                      </a:solidFill>
                      <a:prstDash val="solid"/>
                    </a:lnT>
                    <a:lnB w="12700" cmpd="sng">
                      <a:noFill/>
                      <a:prstDash val="solid"/>
                    </a:lnB>
                    <a:solidFill>
                      <a:srgbClr val="BFBFBF">
                        <a:alpha val="34902"/>
                      </a:srgbClr>
                    </a:solidFill>
                  </a:tcPr>
                </a:tc>
                <a:extLst>
                  <a:ext uri="{0D108BD9-81ED-4DB2-BD59-A6C34878D82A}">
                    <a16:rowId xmlns:a16="http://schemas.microsoft.com/office/drawing/2014/main" val="75077859"/>
                  </a:ext>
                </a:extLst>
              </a:tr>
            </a:tbl>
          </a:graphicData>
        </a:graphic>
      </p:graphicFrame>
    </p:spTree>
    <p:extLst>
      <p:ext uri="{BB962C8B-B14F-4D97-AF65-F5344CB8AC3E}">
        <p14:creationId xmlns:p14="http://schemas.microsoft.com/office/powerpoint/2010/main" val="1245954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7" name="Picture 6" descr="Hands holding each other's wrists and interlinked to form a circle">
            <a:extLst>
              <a:ext uri="{FF2B5EF4-FFF2-40B4-BE49-F238E27FC236}">
                <a16:creationId xmlns:a16="http://schemas.microsoft.com/office/drawing/2014/main" id="{A1A423F7-5B01-4EE2-D988-92ADD90F0954}"/>
              </a:ext>
            </a:extLst>
          </p:cNvPr>
          <p:cNvPicPr>
            <a:picLocks noChangeAspect="1"/>
          </p:cNvPicPr>
          <p:nvPr/>
        </p:nvPicPr>
        <p:blipFill rotWithShape="1">
          <a:blip r:embed="rId2"/>
          <a:srcRect l="15134" r="11499" b="-1"/>
          <a:stretch/>
        </p:blipFill>
        <p:spPr>
          <a:xfrm>
            <a:off x="20" y="10"/>
            <a:ext cx="7537684" cy="6857990"/>
          </a:xfrm>
          <a:prstGeom prst="rect">
            <a:avLst/>
          </a:prstGeom>
        </p:spPr>
      </p:pic>
      <p:sp>
        <p:nvSpPr>
          <p:cNvPr id="5" name="TextBox 4">
            <a:extLst>
              <a:ext uri="{FF2B5EF4-FFF2-40B4-BE49-F238E27FC236}">
                <a16:creationId xmlns:a16="http://schemas.microsoft.com/office/drawing/2014/main" id="{A8D706D9-6371-E754-E6BA-FC6EED5D08DE}"/>
              </a:ext>
            </a:extLst>
          </p:cNvPr>
          <p:cNvSpPr txBox="1"/>
          <p:nvPr/>
        </p:nvSpPr>
        <p:spPr>
          <a:xfrm>
            <a:off x="804672" y="2844368"/>
            <a:ext cx="5928360" cy="1188720"/>
          </a:xfrm>
          <a:prstGeom prst="rect">
            <a:avLst/>
          </a:prstGeom>
          <a:solidFill>
            <a:schemeClr val="bg1">
              <a:alpha val="80000"/>
            </a:schemeClr>
          </a:solidFill>
          <a:ln>
            <a:solidFill>
              <a:schemeClr val="tx1">
                <a:lumMod val="75000"/>
                <a:lumOff val="25000"/>
              </a:schemeClr>
            </a:solidFill>
          </a:ln>
        </p:spPr>
        <p:txBody>
          <a:bodyPr vert="horz" lIns="182880" tIns="182880" rIns="182880" bIns="182880" rtlCol="0" anchor="ctr">
            <a:normAutofit/>
          </a:bodyPr>
          <a:lstStyle/>
          <a:p>
            <a:pPr algn="ctr" defTabSz="914400">
              <a:lnSpc>
                <a:spcPct val="90000"/>
              </a:lnSpc>
              <a:spcBef>
                <a:spcPct val="0"/>
              </a:spcBef>
              <a:spcAft>
                <a:spcPts val="600"/>
              </a:spcAft>
            </a:pPr>
            <a:r>
              <a:rPr lang="en-US" sz="2800" cap="all" spc="200">
                <a:solidFill>
                  <a:schemeClr val="tx1">
                    <a:lumMod val="85000"/>
                    <a:lumOff val="15000"/>
                  </a:schemeClr>
                </a:solidFill>
                <a:latin typeface="+mj-lt"/>
                <a:ea typeface="+mj-ea"/>
                <a:cs typeface="+mj-cs"/>
              </a:rPr>
              <a:t>Supportive Services</a:t>
            </a:r>
          </a:p>
        </p:txBody>
      </p:sp>
      <p:sp>
        <p:nvSpPr>
          <p:cNvPr id="11" name="Rectangle 10">
            <a:extLst>
              <a:ext uri="{FF2B5EF4-FFF2-40B4-BE49-F238E27FC236}">
                <a16:creationId xmlns:a16="http://schemas.microsoft.com/office/drawing/2014/main" id="{68D8C857-9447-4941-8520-9A44A926F4F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7704" y="674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9419CCB3-5B1B-31B8-2F5D-F5EBDB29502C}"/>
              </a:ext>
            </a:extLst>
          </p:cNvPr>
          <p:cNvSpPr>
            <a:spLocks noGrp="1"/>
          </p:cNvSpPr>
          <p:nvPr>
            <p:ph type="subTitle" idx="1"/>
          </p:nvPr>
        </p:nvSpPr>
        <p:spPr>
          <a:xfrm>
            <a:off x="7856644" y="327684"/>
            <a:ext cx="4016415" cy="6523576"/>
          </a:xfrm>
        </p:spPr>
        <p:txBody>
          <a:bodyPr vert="horz" lIns="91440" tIns="45720" rIns="91440" bIns="45720" rtlCol="0" anchor="ctr">
            <a:normAutofit/>
          </a:bodyPr>
          <a:lstStyle/>
          <a:p>
            <a:pPr algn="l">
              <a:lnSpc>
                <a:spcPct val="90000"/>
              </a:lnSpc>
            </a:pPr>
            <a:r>
              <a:rPr lang="en-US" sz="1900" dirty="0">
                <a:solidFill>
                  <a:srgbClr val="FFFFFF"/>
                </a:solidFill>
              </a:rPr>
              <a:t>HOME-ARP funds may be used to provide services that help households maintain housing stability and quality of life.</a:t>
            </a:r>
          </a:p>
          <a:p>
            <a:pPr algn="l">
              <a:lnSpc>
                <a:spcPct val="90000"/>
              </a:lnSpc>
            </a:pPr>
            <a:r>
              <a:rPr lang="en-US" sz="1900" dirty="0">
                <a:solidFill>
                  <a:srgbClr val="FFFFFF"/>
                </a:solidFill>
              </a:rPr>
              <a:t>These may include support with finding and applying for:</a:t>
            </a:r>
          </a:p>
          <a:p>
            <a:pPr algn="l">
              <a:lnSpc>
                <a:spcPct val="90000"/>
              </a:lnSpc>
            </a:pPr>
            <a:endParaRPr lang="en-US" sz="1900" dirty="0">
              <a:solidFill>
                <a:srgbClr val="FFFFFF"/>
              </a:solidFill>
            </a:endParaRPr>
          </a:p>
          <a:p>
            <a:pPr algn="l">
              <a:lnSpc>
                <a:spcPct val="110000"/>
              </a:lnSpc>
              <a:spcBef>
                <a:spcPts val="0"/>
              </a:spcBef>
            </a:pPr>
            <a:r>
              <a:rPr lang="en-US" sz="1900" dirty="0">
                <a:solidFill>
                  <a:srgbClr val="FFFFFF"/>
                </a:solidFill>
              </a:rPr>
              <a:t>1. Housing</a:t>
            </a:r>
          </a:p>
          <a:p>
            <a:pPr algn="l">
              <a:lnSpc>
                <a:spcPct val="110000"/>
              </a:lnSpc>
              <a:spcBef>
                <a:spcPts val="0"/>
              </a:spcBef>
            </a:pPr>
            <a:r>
              <a:rPr lang="en-US" sz="1900" dirty="0">
                <a:solidFill>
                  <a:srgbClr val="FFFFFF"/>
                </a:solidFill>
              </a:rPr>
              <a:t>2. Financial assistance for moving costs</a:t>
            </a:r>
          </a:p>
          <a:p>
            <a:pPr algn="l">
              <a:lnSpc>
                <a:spcPct val="110000"/>
              </a:lnSpc>
              <a:spcBef>
                <a:spcPts val="0"/>
              </a:spcBef>
            </a:pPr>
            <a:r>
              <a:rPr lang="en-US" sz="1900" dirty="0">
                <a:solidFill>
                  <a:srgbClr val="FFFFFF"/>
                </a:solidFill>
              </a:rPr>
              <a:t>3. Childcare</a:t>
            </a:r>
          </a:p>
          <a:p>
            <a:pPr algn="l">
              <a:lnSpc>
                <a:spcPct val="110000"/>
              </a:lnSpc>
              <a:spcBef>
                <a:spcPts val="0"/>
              </a:spcBef>
            </a:pPr>
            <a:r>
              <a:rPr lang="en-US" sz="1900" dirty="0">
                <a:solidFill>
                  <a:srgbClr val="FFFFFF"/>
                </a:solidFill>
              </a:rPr>
              <a:t>4. Legal services</a:t>
            </a:r>
          </a:p>
          <a:p>
            <a:pPr algn="l">
              <a:lnSpc>
                <a:spcPct val="110000"/>
              </a:lnSpc>
              <a:spcBef>
                <a:spcPts val="0"/>
              </a:spcBef>
            </a:pPr>
            <a:r>
              <a:rPr lang="en-US" sz="1900" dirty="0">
                <a:solidFill>
                  <a:srgbClr val="FFFFFF"/>
                </a:solidFill>
              </a:rPr>
              <a:t>5. Mental health </a:t>
            </a:r>
          </a:p>
          <a:p>
            <a:pPr algn="l">
              <a:lnSpc>
                <a:spcPct val="110000"/>
              </a:lnSpc>
              <a:spcBef>
                <a:spcPts val="0"/>
              </a:spcBef>
            </a:pPr>
            <a:r>
              <a:rPr lang="en-US" sz="1900" dirty="0">
                <a:solidFill>
                  <a:srgbClr val="FFFFFF"/>
                </a:solidFill>
              </a:rPr>
              <a:t>6. Substance use services, and more</a:t>
            </a:r>
          </a:p>
          <a:p>
            <a:pPr algn="l">
              <a:lnSpc>
                <a:spcPct val="90000"/>
              </a:lnSpc>
            </a:pPr>
            <a:r>
              <a:rPr lang="en-US" sz="1900" dirty="0">
                <a:solidFill>
                  <a:srgbClr val="FFFFFF"/>
                </a:solidFill>
              </a:rPr>
              <a:t>Supportive services may be provided to individuals and families who are not already receiving the services (limited) through another program. PJs may establish a separate supportive services activity or activities or may combine supportive services with other HOME-ARP activities.</a:t>
            </a:r>
          </a:p>
          <a:p>
            <a:pPr indent="-228600" algn="l">
              <a:lnSpc>
                <a:spcPct val="90000"/>
              </a:lnSpc>
              <a:buFont typeface="Arial" panose="020B0604020202020204" pitchFamily="34" charset="0"/>
              <a:buChar char="•"/>
            </a:pPr>
            <a:endParaRPr lang="en-US" sz="1900" dirty="0">
              <a:solidFill>
                <a:srgbClr val="FFFFFF"/>
              </a:solidFill>
            </a:endParaRPr>
          </a:p>
        </p:txBody>
      </p:sp>
    </p:spTree>
    <p:extLst>
      <p:ext uri="{BB962C8B-B14F-4D97-AF65-F5344CB8AC3E}">
        <p14:creationId xmlns:p14="http://schemas.microsoft.com/office/powerpoint/2010/main" val="3204754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3F0ADB5-A0B4-4B01-A8C4-FDC34CE22B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A6D0FDE-0241-4C21-A720-A694753582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49614-8D14-9CD2-7207-9ACB19643E0E}"/>
              </a:ext>
            </a:extLst>
          </p:cNvPr>
          <p:cNvSpPr>
            <a:spLocks noGrp="1"/>
          </p:cNvSpPr>
          <p:nvPr>
            <p:ph type="title"/>
          </p:nvPr>
        </p:nvSpPr>
        <p:spPr>
          <a:xfrm>
            <a:off x="645161" y="1720404"/>
            <a:ext cx="3363974" cy="1495794"/>
          </a:xfrm>
          <a:noFill/>
          <a:ln>
            <a:solidFill>
              <a:schemeClr val="bg1"/>
            </a:solidFill>
          </a:ln>
        </p:spPr>
        <p:txBody>
          <a:bodyPr wrap="square">
            <a:normAutofit fontScale="90000"/>
          </a:bodyPr>
          <a:lstStyle/>
          <a:p>
            <a:r>
              <a:rPr lang="en-US" dirty="0">
                <a:solidFill>
                  <a:schemeClr val="bg1"/>
                </a:solidFill>
              </a:rPr>
              <a:t>SUPPORTIVE SERVICES (CONT)</a:t>
            </a:r>
          </a:p>
        </p:txBody>
      </p:sp>
      <p:graphicFrame>
        <p:nvGraphicFramePr>
          <p:cNvPr id="5" name="Content Placeholder 2">
            <a:extLst>
              <a:ext uri="{FF2B5EF4-FFF2-40B4-BE49-F238E27FC236}">
                <a16:creationId xmlns:a16="http://schemas.microsoft.com/office/drawing/2014/main" id="{2570E68F-A7FD-F903-17B9-34E8E652638C}"/>
              </a:ext>
            </a:extLst>
          </p:cNvPr>
          <p:cNvGraphicFramePr>
            <a:graphicFrameLocks noGrp="1"/>
          </p:cNvGraphicFramePr>
          <p:nvPr>
            <p:ph idx="1"/>
            <p:extLst>
              <p:ext uri="{D42A27DB-BD31-4B8C-83A1-F6EECF244321}">
                <p14:modId xmlns:p14="http://schemas.microsoft.com/office/powerpoint/2010/main" val="1904927489"/>
              </p:ext>
            </p:extLst>
          </p:nvPr>
        </p:nvGraphicFramePr>
        <p:xfrm>
          <a:off x="5208609" y="393539"/>
          <a:ext cx="6338230" cy="60072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9426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14" name="Rectangle 9">
            <a:extLst>
              <a:ext uri="{FF2B5EF4-FFF2-40B4-BE49-F238E27FC236}">
                <a16:creationId xmlns:a16="http://schemas.microsoft.com/office/drawing/2014/main" id="{1660E788-AFA9-4A1B-9991-6AA74632A1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1">
            <a:extLst>
              <a:ext uri="{FF2B5EF4-FFF2-40B4-BE49-F238E27FC236}">
                <a16:creationId xmlns:a16="http://schemas.microsoft.com/office/drawing/2014/main" id="{867D4867-5BA7-4462-B2F6-A23F4A622AA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1B0EB5-F457-B1DA-1D35-AD7F4BA1A86B}"/>
              </a:ext>
            </a:extLst>
          </p:cNvPr>
          <p:cNvSpPr>
            <a:spLocks noGrp="1"/>
          </p:cNvSpPr>
          <p:nvPr>
            <p:ph type="title"/>
          </p:nvPr>
        </p:nvSpPr>
        <p:spPr>
          <a:xfrm>
            <a:off x="439839" y="298583"/>
            <a:ext cx="3771217" cy="1090379"/>
          </a:xfrm>
          <a:noFill/>
          <a:ln>
            <a:solidFill>
              <a:schemeClr val="bg1"/>
            </a:solidFill>
          </a:ln>
        </p:spPr>
        <p:txBody>
          <a:bodyPr wrap="square">
            <a:normAutofit/>
          </a:bodyPr>
          <a:lstStyle/>
          <a:p>
            <a:r>
              <a:rPr lang="en-US" sz="1600" b="1" dirty="0">
                <a:solidFill>
                  <a:schemeClr val="bg1"/>
                </a:solidFill>
              </a:rPr>
              <a:t>Development and Support of Affordable Housing</a:t>
            </a:r>
          </a:p>
        </p:txBody>
      </p:sp>
      <p:sp>
        <p:nvSpPr>
          <p:cNvPr id="3" name="Content Placeholder 2">
            <a:extLst>
              <a:ext uri="{FF2B5EF4-FFF2-40B4-BE49-F238E27FC236}">
                <a16:creationId xmlns:a16="http://schemas.microsoft.com/office/drawing/2014/main" id="{7FACC44B-1D3D-3EA6-467D-E70F5516C507}"/>
              </a:ext>
            </a:extLst>
          </p:cNvPr>
          <p:cNvSpPr>
            <a:spLocks noGrp="1"/>
          </p:cNvSpPr>
          <p:nvPr>
            <p:ph idx="1"/>
          </p:nvPr>
        </p:nvSpPr>
        <p:spPr>
          <a:xfrm>
            <a:off x="236217" y="1687545"/>
            <a:ext cx="4178460" cy="4392592"/>
          </a:xfrm>
        </p:spPr>
        <p:txBody>
          <a:bodyPr>
            <a:normAutofit fontScale="92500" lnSpcReduction="20000"/>
          </a:bodyPr>
          <a:lstStyle/>
          <a:p>
            <a:pPr marL="0" indent="0">
              <a:lnSpc>
                <a:spcPct val="90000"/>
              </a:lnSpc>
              <a:buNone/>
            </a:pPr>
            <a:r>
              <a:rPr lang="en-US" sz="2000">
                <a:solidFill>
                  <a:schemeClr val="bg1"/>
                </a:solidFill>
              </a:rPr>
              <a:t>For affordable rental assistance only, beneficiaries are expanded to include low-income (LI) households in addition to targeted QPs. The rationale for this is to make affordable rental housing projects financially viable.</a:t>
            </a:r>
          </a:p>
          <a:p>
            <a:pPr marL="0" indent="0">
              <a:lnSpc>
                <a:spcPct val="90000"/>
              </a:lnSpc>
              <a:buNone/>
            </a:pPr>
            <a:endParaRPr lang="en-US" sz="2000">
              <a:solidFill>
                <a:schemeClr val="bg1"/>
              </a:solidFill>
            </a:endParaRPr>
          </a:p>
          <a:p>
            <a:pPr marL="0" indent="0">
              <a:lnSpc>
                <a:spcPct val="90000"/>
              </a:lnSpc>
              <a:buNone/>
            </a:pPr>
            <a:r>
              <a:rPr lang="en-US" sz="2000">
                <a:solidFill>
                  <a:schemeClr val="bg1"/>
                </a:solidFill>
              </a:rPr>
              <a:t>HOME ARP will help reduce debt service and cover operating costs to make projects financially viable over the compliance period, which is 15 years, regardless of amount of investment or activity.</a:t>
            </a:r>
          </a:p>
          <a:p>
            <a:pPr marL="0" indent="0">
              <a:lnSpc>
                <a:spcPct val="90000"/>
              </a:lnSpc>
              <a:buNone/>
            </a:pPr>
            <a:endParaRPr lang="en-US" sz="2000">
              <a:solidFill>
                <a:schemeClr val="bg1"/>
              </a:solidFill>
            </a:endParaRPr>
          </a:p>
          <a:p>
            <a:pPr marL="0" indent="0">
              <a:lnSpc>
                <a:spcPct val="90000"/>
              </a:lnSpc>
              <a:buNone/>
            </a:pPr>
            <a:r>
              <a:rPr lang="en-US" sz="2000">
                <a:solidFill>
                  <a:schemeClr val="bg1"/>
                </a:solidFill>
              </a:rPr>
              <a:t>HOME ARP funds may not be used for home buyer housing or homeowner rehab.</a:t>
            </a:r>
            <a:endParaRPr lang="en-US" sz="2000" dirty="0">
              <a:solidFill>
                <a:schemeClr val="bg1"/>
              </a:solidFill>
            </a:endParaRPr>
          </a:p>
        </p:txBody>
      </p:sp>
      <p:graphicFrame>
        <p:nvGraphicFramePr>
          <p:cNvPr id="5" name="Table 4">
            <a:extLst>
              <a:ext uri="{FF2B5EF4-FFF2-40B4-BE49-F238E27FC236}">
                <a16:creationId xmlns:a16="http://schemas.microsoft.com/office/drawing/2014/main" id="{3F2B1543-AF60-DAEC-20AC-CB14E8C48905}"/>
              </a:ext>
            </a:extLst>
          </p:cNvPr>
          <p:cNvGraphicFramePr>
            <a:graphicFrameLocks noGrp="1"/>
          </p:cNvGraphicFramePr>
          <p:nvPr>
            <p:extLst>
              <p:ext uri="{D42A27DB-BD31-4B8C-83A1-F6EECF244321}">
                <p14:modId xmlns:p14="http://schemas.microsoft.com/office/powerpoint/2010/main" val="738807960"/>
              </p:ext>
            </p:extLst>
          </p:nvPr>
        </p:nvGraphicFramePr>
        <p:xfrm>
          <a:off x="5297763" y="826614"/>
          <a:ext cx="6250769" cy="5528269"/>
        </p:xfrm>
        <a:graphic>
          <a:graphicData uri="http://schemas.openxmlformats.org/drawingml/2006/table">
            <a:tbl>
              <a:tblPr firstRow="1" firstCol="1" bandRow="1">
                <a:tableStyleId>{5C22544A-7EE6-4342-B048-85BDC9FD1C3A}</a:tableStyleId>
              </a:tblPr>
              <a:tblGrid>
                <a:gridCol w="3228695">
                  <a:extLst>
                    <a:ext uri="{9D8B030D-6E8A-4147-A177-3AD203B41FA5}">
                      <a16:colId xmlns:a16="http://schemas.microsoft.com/office/drawing/2014/main" val="4279780902"/>
                    </a:ext>
                  </a:extLst>
                </a:gridCol>
                <a:gridCol w="3022074">
                  <a:extLst>
                    <a:ext uri="{9D8B030D-6E8A-4147-A177-3AD203B41FA5}">
                      <a16:colId xmlns:a16="http://schemas.microsoft.com/office/drawing/2014/main" val="927568728"/>
                    </a:ext>
                  </a:extLst>
                </a:gridCol>
              </a:tblGrid>
              <a:tr h="623405">
                <a:tc>
                  <a:txBody>
                    <a:bodyPr/>
                    <a:lstStyle/>
                    <a:p>
                      <a:pPr marL="0" marR="0">
                        <a:spcBef>
                          <a:spcPts val="0"/>
                        </a:spcBef>
                        <a:spcAft>
                          <a:spcPts val="0"/>
                        </a:spcAft>
                      </a:pPr>
                      <a:r>
                        <a:rPr lang="en-US" sz="1900">
                          <a:effectLst/>
                        </a:rPr>
                        <a:t>Requirements (same as HOME program)</a:t>
                      </a:r>
                      <a:endParaRPr lang="en-US" sz="19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tc>
                  <a:txBody>
                    <a:bodyPr/>
                    <a:lstStyle/>
                    <a:p>
                      <a:pPr marL="0" marR="0">
                        <a:spcBef>
                          <a:spcPts val="0"/>
                        </a:spcBef>
                        <a:spcAft>
                          <a:spcPts val="0"/>
                        </a:spcAft>
                      </a:pPr>
                      <a:r>
                        <a:rPr lang="en-US" sz="1900">
                          <a:effectLst/>
                        </a:rPr>
                        <a:t>Requirements (new)</a:t>
                      </a:r>
                      <a:endParaRPr lang="en-US" sz="19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extLst>
                  <a:ext uri="{0D108BD9-81ED-4DB2-BD59-A6C34878D82A}">
                    <a16:rowId xmlns:a16="http://schemas.microsoft.com/office/drawing/2014/main" val="1586149282"/>
                  </a:ext>
                </a:extLst>
              </a:tr>
              <a:tr h="623405">
                <a:tc>
                  <a:txBody>
                    <a:bodyPr/>
                    <a:lstStyle/>
                    <a:p>
                      <a:pPr marL="0" marR="0">
                        <a:spcBef>
                          <a:spcPts val="0"/>
                        </a:spcBef>
                        <a:spcAft>
                          <a:spcPts val="0"/>
                        </a:spcAft>
                      </a:pPr>
                      <a:r>
                        <a:rPr lang="en-US" sz="1900">
                          <a:solidFill>
                            <a:schemeClr val="bg1"/>
                          </a:solidFill>
                          <a:effectLst/>
                        </a:rPr>
                        <a:t>• Maximum rent levels</a:t>
                      </a:r>
                      <a:endParaRPr lang="en-US" sz="19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tc>
                  <a:txBody>
                    <a:bodyPr/>
                    <a:lstStyle/>
                    <a:p>
                      <a:pPr marL="0" marR="0">
                        <a:spcBef>
                          <a:spcPts val="0"/>
                        </a:spcBef>
                        <a:spcAft>
                          <a:spcPts val="0"/>
                        </a:spcAft>
                      </a:pPr>
                      <a:r>
                        <a:rPr lang="en-US" sz="1900" b="1">
                          <a:solidFill>
                            <a:schemeClr val="bg1"/>
                          </a:solidFill>
                          <a:effectLst/>
                        </a:rPr>
                        <a:t>Tenant rent contribution limits</a:t>
                      </a:r>
                      <a:endParaRPr lang="en-US" sz="19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extLst>
                  <a:ext uri="{0D108BD9-81ED-4DB2-BD59-A6C34878D82A}">
                    <a16:rowId xmlns:a16="http://schemas.microsoft.com/office/drawing/2014/main" val="2303188774"/>
                  </a:ext>
                </a:extLst>
              </a:tr>
              <a:tr h="623405">
                <a:tc>
                  <a:txBody>
                    <a:bodyPr/>
                    <a:lstStyle/>
                    <a:p>
                      <a:pPr marL="0" marR="0">
                        <a:spcBef>
                          <a:spcPts val="0"/>
                        </a:spcBef>
                        <a:spcAft>
                          <a:spcPts val="0"/>
                        </a:spcAft>
                      </a:pPr>
                      <a:r>
                        <a:rPr lang="en-US" sz="1900">
                          <a:solidFill>
                            <a:schemeClr val="bg1"/>
                          </a:solidFill>
                          <a:effectLst/>
                        </a:rPr>
                        <a:t>• Initial/Ongoing occupancy req</a:t>
                      </a:r>
                      <a:endParaRPr lang="en-US" sz="19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tc>
                  <a:txBody>
                    <a:bodyPr/>
                    <a:lstStyle/>
                    <a:p>
                      <a:pPr marL="0" marR="0">
                        <a:spcBef>
                          <a:spcPts val="0"/>
                        </a:spcBef>
                        <a:spcAft>
                          <a:spcPts val="0"/>
                        </a:spcAft>
                      </a:pPr>
                      <a:r>
                        <a:rPr lang="en-US" sz="1900" b="1" dirty="0">
                          <a:solidFill>
                            <a:schemeClr val="bg1"/>
                          </a:solidFill>
                          <a:effectLst/>
                        </a:rPr>
                        <a:t>QPs vs. income qualification</a:t>
                      </a:r>
                      <a:endParaRPr lang="en-US" sz="19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extLst>
                  <a:ext uri="{0D108BD9-81ED-4DB2-BD59-A6C34878D82A}">
                    <a16:rowId xmlns:a16="http://schemas.microsoft.com/office/drawing/2014/main" val="3935792632"/>
                  </a:ext>
                </a:extLst>
              </a:tr>
              <a:tr h="623405">
                <a:tc>
                  <a:txBody>
                    <a:bodyPr/>
                    <a:lstStyle/>
                    <a:p>
                      <a:pPr marL="0" marR="0">
                        <a:spcBef>
                          <a:spcPts val="0"/>
                        </a:spcBef>
                        <a:spcAft>
                          <a:spcPts val="0"/>
                        </a:spcAft>
                      </a:pPr>
                      <a:r>
                        <a:rPr lang="en-US" sz="1900">
                          <a:solidFill>
                            <a:schemeClr val="bg1"/>
                          </a:solidFill>
                          <a:effectLst/>
                        </a:rPr>
                        <a:t>• Cost allocation and unit designation</a:t>
                      </a:r>
                      <a:endParaRPr lang="en-US" sz="19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tc>
                  <a:txBody>
                    <a:bodyPr/>
                    <a:lstStyle/>
                    <a:p>
                      <a:pPr marL="0" marR="0">
                        <a:spcBef>
                          <a:spcPts val="0"/>
                        </a:spcBef>
                        <a:spcAft>
                          <a:spcPts val="0"/>
                        </a:spcAft>
                      </a:pPr>
                      <a:r>
                        <a:rPr lang="en-US" sz="1900" b="1">
                          <a:solidFill>
                            <a:schemeClr val="bg1"/>
                          </a:solidFill>
                          <a:effectLst/>
                        </a:rPr>
                        <a:t>Operating assistance/reserves</a:t>
                      </a:r>
                      <a:endParaRPr lang="en-US" sz="19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extLst>
                  <a:ext uri="{0D108BD9-81ED-4DB2-BD59-A6C34878D82A}">
                    <a16:rowId xmlns:a16="http://schemas.microsoft.com/office/drawing/2014/main" val="3364589431"/>
                  </a:ext>
                </a:extLst>
              </a:tr>
              <a:tr h="623405">
                <a:tc>
                  <a:txBody>
                    <a:bodyPr/>
                    <a:lstStyle/>
                    <a:p>
                      <a:pPr marL="0" marR="0">
                        <a:spcBef>
                          <a:spcPts val="0"/>
                        </a:spcBef>
                        <a:spcAft>
                          <a:spcPts val="0"/>
                        </a:spcAft>
                      </a:pPr>
                      <a:r>
                        <a:rPr lang="en-US" sz="1900">
                          <a:solidFill>
                            <a:schemeClr val="bg1"/>
                          </a:solidFill>
                          <a:effectLst/>
                        </a:rPr>
                        <a:t>• Underwriting, subsidy layering, developer</a:t>
                      </a:r>
                      <a:endParaRPr lang="en-US" sz="19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tc>
                  <a:txBody>
                    <a:bodyPr/>
                    <a:lstStyle/>
                    <a:p>
                      <a:pPr marL="0" marR="0">
                        <a:spcBef>
                          <a:spcPts val="0"/>
                        </a:spcBef>
                        <a:spcAft>
                          <a:spcPts val="0"/>
                        </a:spcAft>
                      </a:pPr>
                      <a:r>
                        <a:rPr lang="en-US" sz="1900" b="1">
                          <a:solidFill>
                            <a:schemeClr val="bg1"/>
                          </a:solidFill>
                          <a:effectLst/>
                        </a:rPr>
                        <a:t>Multiple methods for tenant admission</a:t>
                      </a:r>
                      <a:endParaRPr lang="en-US" sz="19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extLst>
                  <a:ext uri="{0D108BD9-81ED-4DB2-BD59-A6C34878D82A}">
                    <a16:rowId xmlns:a16="http://schemas.microsoft.com/office/drawing/2014/main" val="3561966658"/>
                  </a:ext>
                </a:extLst>
              </a:tr>
              <a:tr h="340039">
                <a:tc>
                  <a:txBody>
                    <a:bodyPr/>
                    <a:lstStyle/>
                    <a:p>
                      <a:pPr marL="0" marR="0">
                        <a:spcBef>
                          <a:spcPts val="0"/>
                        </a:spcBef>
                        <a:spcAft>
                          <a:spcPts val="0"/>
                        </a:spcAft>
                      </a:pPr>
                      <a:r>
                        <a:rPr lang="en-US" sz="1900">
                          <a:solidFill>
                            <a:schemeClr val="bg1"/>
                          </a:solidFill>
                          <a:effectLst/>
                        </a:rPr>
                        <a:t>capacity assessment</a:t>
                      </a:r>
                      <a:endParaRPr lang="en-US" sz="19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tc>
                  <a:txBody>
                    <a:bodyPr/>
                    <a:lstStyle/>
                    <a:p>
                      <a:pPr marL="0" marR="0">
                        <a:spcBef>
                          <a:spcPts val="0"/>
                        </a:spcBef>
                        <a:spcAft>
                          <a:spcPts val="0"/>
                        </a:spcAft>
                      </a:pPr>
                      <a:r>
                        <a:rPr lang="en-US" sz="1900" b="1">
                          <a:solidFill>
                            <a:schemeClr val="bg1"/>
                          </a:solidFill>
                          <a:effectLst/>
                        </a:rPr>
                        <a:t>Master leases</a:t>
                      </a:r>
                      <a:endParaRPr lang="en-US" sz="19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extLst>
                  <a:ext uri="{0D108BD9-81ED-4DB2-BD59-A6C34878D82A}">
                    <a16:rowId xmlns:a16="http://schemas.microsoft.com/office/drawing/2014/main" val="2597785443"/>
                  </a:ext>
                </a:extLst>
              </a:tr>
              <a:tr h="340039">
                <a:tc>
                  <a:txBody>
                    <a:bodyPr/>
                    <a:lstStyle/>
                    <a:p>
                      <a:pPr marL="0" marR="0">
                        <a:spcBef>
                          <a:spcPts val="0"/>
                        </a:spcBef>
                        <a:spcAft>
                          <a:spcPts val="0"/>
                        </a:spcAft>
                      </a:pPr>
                      <a:r>
                        <a:rPr lang="en-US" sz="1900">
                          <a:solidFill>
                            <a:schemeClr val="bg1"/>
                          </a:solidFill>
                          <a:effectLst/>
                        </a:rPr>
                        <a:t>Written agreement</a:t>
                      </a:r>
                      <a:endParaRPr lang="en-US" sz="19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tc>
                  <a:txBody>
                    <a:bodyPr/>
                    <a:lstStyle/>
                    <a:p>
                      <a:pPr marL="0" marR="0">
                        <a:spcBef>
                          <a:spcPts val="0"/>
                        </a:spcBef>
                        <a:spcAft>
                          <a:spcPts val="0"/>
                        </a:spcAft>
                      </a:pPr>
                      <a:r>
                        <a:rPr lang="en-US" sz="1900" b="1">
                          <a:solidFill>
                            <a:schemeClr val="bg1"/>
                          </a:solidFill>
                          <a:effectLst/>
                        </a:rPr>
                        <a:t>Single compliance period</a:t>
                      </a:r>
                      <a:endParaRPr lang="en-US" sz="19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extLst>
                  <a:ext uri="{0D108BD9-81ED-4DB2-BD59-A6C34878D82A}">
                    <a16:rowId xmlns:a16="http://schemas.microsoft.com/office/drawing/2014/main" val="1382953339"/>
                  </a:ext>
                </a:extLst>
              </a:tr>
              <a:tr h="623405">
                <a:tc>
                  <a:txBody>
                    <a:bodyPr/>
                    <a:lstStyle/>
                    <a:p>
                      <a:pPr marL="0" marR="0">
                        <a:spcBef>
                          <a:spcPts val="0"/>
                        </a:spcBef>
                        <a:spcAft>
                          <a:spcPts val="0"/>
                        </a:spcAft>
                      </a:pPr>
                      <a:r>
                        <a:rPr lang="en-US" sz="1900">
                          <a:solidFill>
                            <a:schemeClr val="bg1"/>
                          </a:solidFill>
                          <a:effectLst/>
                        </a:rPr>
                        <a:t>Deed restrictions/land covenants</a:t>
                      </a:r>
                      <a:endParaRPr lang="en-US" sz="19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tc>
                  <a:txBody>
                    <a:bodyPr/>
                    <a:lstStyle/>
                    <a:p>
                      <a:endParaRPr lang="en-US" sz="1900">
                        <a:effectLst/>
                        <a:latin typeface="Calibri" panose="020F0502020204030204" pitchFamily="34" charset="0"/>
                        <a:cs typeface="Times New Roman" panose="02020603050405020304" pitchFamily="18" charset="0"/>
                      </a:endParaRPr>
                    </a:p>
                  </a:txBody>
                  <a:tcPr marL="106262" marR="106262" marT="0" marB="0" anchor="b">
                    <a:solidFill>
                      <a:schemeClr val="accent2">
                        <a:lumMod val="75000"/>
                      </a:schemeClr>
                    </a:solidFill>
                  </a:tcPr>
                </a:tc>
                <a:extLst>
                  <a:ext uri="{0D108BD9-81ED-4DB2-BD59-A6C34878D82A}">
                    <a16:rowId xmlns:a16="http://schemas.microsoft.com/office/drawing/2014/main" val="869760109"/>
                  </a:ext>
                </a:extLst>
              </a:tr>
              <a:tr h="623405">
                <a:tc>
                  <a:txBody>
                    <a:bodyPr/>
                    <a:lstStyle/>
                    <a:p>
                      <a:pPr marL="0" marR="0">
                        <a:spcBef>
                          <a:spcPts val="0"/>
                        </a:spcBef>
                        <a:spcAft>
                          <a:spcPts val="0"/>
                        </a:spcAft>
                      </a:pPr>
                      <a:r>
                        <a:rPr lang="en-US" sz="1900">
                          <a:solidFill>
                            <a:schemeClr val="bg1"/>
                          </a:solidFill>
                          <a:effectLst/>
                        </a:rPr>
                        <a:t>Lease requirements/tenant protections 40</a:t>
                      </a:r>
                      <a:endParaRPr lang="en-US" sz="19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6262" marR="106262" marT="0" marB="0" anchor="ctr">
                    <a:solidFill>
                      <a:schemeClr val="accent2">
                        <a:lumMod val="75000"/>
                      </a:schemeClr>
                    </a:solidFill>
                  </a:tcPr>
                </a:tc>
                <a:tc>
                  <a:txBody>
                    <a:bodyPr/>
                    <a:lstStyle/>
                    <a:p>
                      <a:endParaRPr lang="en-US" sz="1900" dirty="0">
                        <a:effectLst/>
                        <a:latin typeface="Calibri" panose="020F0502020204030204" pitchFamily="34" charset="0"/>
                        <a:cs typeface="Times New Roman" panose="02020603050405020304" pitchFamily="18" charset="0"/>
                      </a:endParaRPr>
                    </a:p>
                  </a:txBody>
                  <a:tcPr marL="106262" marR="106262" marT="0" marB="0" anchor="b">
                    <a:solidFill>
                      <a:schemeClr val="accent2">
                        <a:lumMod val="75000"/>
                      </a:schemeClr>
                    </a:solidFill>
                  </a:tcPr>
                </a:tc>
                <a:extLst>
                  <a:ext uri="{0D108BD9-81ED-4DB2-BD59-A6C34878D82A}">
                    <a16:rowId xmlns:a16="http://schemas.microsoft.com/office/drawing/2014/main" val="405411881"/>
                  </a:ext>
                </a:extLst>
              </a:tr>
            </a:tbl>
          </a:graphicData>
        </a:graphic>
      </p:graphicFrame>
    </p:spTree>
    <p:extLst>
      <p:ext uri="{BB962C8B-B14F-4D97-AF65-F5344CB8AC3E}">
        <p14:creationId xmlns:p14="http://schemas.microsoft.com/office/powerpoint/2010/main" val="28029238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{079A29D1-818D-2C42-9C05-923C6E5711E4}tf16401378</Template>
  <TotalTime>1083</TotalTime>
  <Words>1425</Words>
  <Application>Microsoft Office PowerPoint</Application>
  <PresentationFormat>Widescreen</PresentationFormat>
  <Paragraphs>187</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Gill Sans</vt:lpstr>
      <vt:lpstr>Gill Sans MT</vt:lpstr>
      <vt:lpstr>Lucida Sans Unicode</vt:lpstr>
      <vt:lpstr>Tahoma</vt:lpstr>
      <vt:lpstr>Times New Roman</vt:lpstr>
      <vt:lpstr>Parcel</vt:lpstr>
      <vt:lpstr> WELCOME  HOME-ARP PUBLIC HEARING  FRIDAY, SEPT 16, 2022 11:00AM-1:00PM</vt:lpstr>
      <vt:lpstr>AGENDA   HOME-ARP OVERVIEW  Qualifying  Populations  Eligible ActivitieS  PIT COUNT  q&amp;a </vt:lpstr>
      <vt:lpstr>The Home American Rescue Plan (ARP)Overview</vt:lpstr>
      <vt:lpstr>Eligible Populations</vt:lpstr>
      <vt:lpstr>PowerPoint Presentation</vt:lpstr>
      <vt:lpstr>NON-CONGREGATE SHELTER</vt:lpstr>
      <vt:lpstr>PowerPoint Presentation</vt:lpstr>
      <vt:lpstr>SUPPORTIVE SERVICES (CONT)</vt:lpstr>
      <vt:lpstr>Development and Support of Affordable Housing</vt:lpstr>
      <vt:lpstr>TENANT-BASED RENTAL ASSISTANCE</vt:lpstr>
      <vt:lpstr>PowerPoint Presentation</vt:lpstr>
      <vt:lpstr>PowerPoint Presentation</vt:lpstr>
      <vt:lpstr> HUDSON COUNTY POINT IN TIME (PIT) COUNT</vt:lpstr>
      <vt:lpstr>For more information  please contact</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HOME-ARP PUBLIC HEARING  FRIDAY, SEPT 16, 2022 11:00AM-1:00PM</dc:title>
  <dc:creator>Naicy Beltre</dc:creator>
  <cp:lastModifiedBy>Naicy Beltre</cp:lastModifiedBy>
  <cp:revision>28</cp:revision>
  <dcterms:created xsi:type="dcterms:W3CDTF">2022-08-31T23:30:20Z</dcterms:created>
  <dcterms:modified xsi:type="dcterms:W3CDTF">2022-09-16T14:31:07Z</dcterms:modified>
</cp:coreProperties>
</file>